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61" r:id="rId2"/>
    <p:sldId id="267" r:id="rId3"/>
    <p:sldId id="257" r:id="rId4"/>
    <p:sldId id="262" r:id="rId5"/>
    <p:sldId id="258" r:id="rId6"/>
    <p:sldId id="264" r:id="rId7"/>
    <p:sldId id="259" r:id="rId8"/>
    <p:sldId id="263" r:id="rId9"/>
    <p:sldId id="260" r:id="rId10"/>
    <p:sldId id="265" r:id="rId11"/>
    <p:sldId id="266" r:id="rId1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717" autoAdjust="0"/>
    <p:restoredTop sz="94660"/>
  </p:normalViewPr>
  <p:slideViewPr>
    <p:cSldViewPr>
      <p:cViewPr varScale="1">
        <p:scale>
          <a:sx n="43" d="100"/>
          <a:sy n="43" d="100"/>
        </p:scale>
        <p:origin x="-546" y="-10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C37DA962-D401-4754-BC0A-D42BFAF78FAA}" type="datetimeFigureOut">
              <a:rPr lang="en-US" smtClean="0"/>
              <a:pPr/>
              <a:t>11/22/2011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80923A9-826F-46DE-8F97-9EB7787A0BE9}"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37DA962-D401-4754-BC0A-D42BFAF78FAA}" type="datetimeFigureOut">
              <a:rPr lang="en-US" smtClean="0"/>
              <a:pPr/>
              <a:t>11/22/2011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80923A9-826F-46DE-8F97-9EB7787A0BE9}"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37DA962-D401-4754-BC0A-D42BFAF78FAA}" type="datetimeFigureOut">
              <a:rPr lang="en-US" smtClean="0"/>
              <a:pPr/>
              <a:t>11/22/2011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80923A9-826F-46DE-8F97-9EB7787A0BE9}"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37DA962-D401-4754-BC0A-D42BFAF78FAA}" type="datetimeFigureOut">
              <a:rPr lang="en-US" smtClean="0"/>
              <a:pPr/>
              <a:t>11/22/2011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80923A9-826F-46DE-8F97-9EB7787A0BE9}"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37DA962-D401-4754-BC0A-D42BFAF78FAA}" type="datetimeFigureOut">
              <a:rPr lang="en-US" smtClean="0"/>
              <a:pPr/>
              <a:t>11/22/2011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80923A9-826F-46DE-8F97-9EB7787A0BE9}"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C37DA962-D401-4754-BC0A-D42BFAF78FAA}" type="datetimeFigureOut">
              <a:rPr lang="en-US" smtClean="0"/>
              <a:pPr/>
              <a:t>11/22/2011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80923A9-826F-46DE-8F97-9EB7787A0BE9}"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C37DA962-D401-4754-BC0A-D42BFAF78FAA}" type="datetimeFigureOut">
              <a:rPr lang="en-US" smtClean="0"/>
              <a:pPr/>
              <a:t>11/22/2011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80923A9-826F-46DE-8F97-9EB7787A0BE9}"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C37DA962-D401-4754-BC0A-D42BFAF78FAA}" type="datetimeFigureOut">
              <a:rPr lang="en-US" smtClean="0"/>
              <a:pPr/>
              <a:t>11/22/2011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80923A9-826F-46DE-8F97-9EB7787A0BE9}"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37DA962-D401-4754-BC0A-D42BFAF78FAA}" type="datetimeFigureOut">
              <a:rPr lang="en-US" smtClean="0"/>
              <a:pPr/>
              <a:t>11/22/2011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80923A9-826F-46DE-8F97-9EB7787A0BE9}"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37DA962-D401-4754-BC0A-D42BFAF78FAA}" type="datetimeFigureOut">
              <a:rPr lang="en-US" smtClean="0"/>
              <a:pPr/>
              <a:t>11/22/2011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80923A9-826F-46DE-8F97-9EB7787A0BE9}"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37DA962-D401-4754-BC0A-D42BFAF78FAA}" type="datetimeFigureOut">
              <a:rPr lang="en-US" smtClean="0"/>
              <a:pPr/>
              <a:t>11/22/2011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80923A9-826F-46DE-8F97-9EB7787A0BE9}"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37DA962-D401-4754-BC0A-D42BFAF78FAA}" type="datetimeFigureOut">
              <a:rPr lang="en-US" smtClean="0"/>
              <a:pPr/>
              <a:t>11/22/2011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80923A9-826F-46DE-8F97-9EB7787A0BE9}"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7.wmf"/><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5.xml.rels><?xml version="1.0" encoding="UTF-8" standalone="yes"?>
<Relationships xmlns="http://schemas.openxmlformats.org/package/2006/relationships"><Relationship Id="rId2" Type="http://schemas.openxmlformats.org/officeDocument/2006/relationships/image" Target="../media/image5.wm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wm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wm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6.wmf"/><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7.wm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Periodic Trends</a:t>
            </a:r>
            <a:endParaRPr lang="en-US" dirty="0"/>
          </a:p>
        </p:txBody>
      </p:sp>
      <p:sp>
        <p:nvSpPr>
          <p:cNvPr id="3" name="Content Placeholder 2"/>
          <p:cNvSpPr>
            <a:spLocks noGrp="1"/>
          </p:cNvSpPr>
          <p:nvPr>
            <p:ph idx="1"/>
          </p:nvPr>
        </p:nvSpPr>
        <p:spPr>
          <a:xfrm>
            <a:off x="457200" y="1066800"/>
            <a:ext cx="8229600" cy="5791200"/>
          </a:xfrm>
        </p:spPr>
        <p:txBody>
          <a:bodyPr>
            <a:normAutofit fontScale="92500" lnSpcReduction="10000"/>
          </a:bodyPr>
          <a:lstStyle/>
          <a:p>
            <a:r>
              <a:rPr lang="en-US" b="1" dirty="0" smtClean="0"/>
              <a:t>For each slide with a periodic table - copy the definition. Copy ALL of the other slides.</a:t>
            </a:r>
          </a:p>
          <a:p>
            <a:r>
              <a:rPr lang="en-US" dirty="0" smtClean="0"/>
              <a:t>The purpose of this exercise is for you to be able to understand 4 periodic trends and how to predict them. </a:t>
            </a:r>
          </a:p>
          <a:p>
            <a:r>
              <a:rPr lang="en-US" dirty="0" smtClean="0"/>
              <a:t>You will need to know the definitions of the trends and be able to tell me whether two atoms are bigger are smaller, or have more ionization energy, etc. (memorize the diagram with the arrows)</a:t>
            </a:r>
          </a:p>
          <a:p>
            <a:r>
              <a:rPr lang="en-US" dirty="0" smtClean="0"/>
              <a:t>Place the icons at the </a:t>
            </a:r>
            <a:r>
              <a:rPr lang="en-US" b="1" dirty="0" smtClean="0"/>
              <a:t>right</a:t>
            </a:r>
            <a:r>
              <a:rPr lang="en-US" dirty="0" smtClean="0"/>
              <a:t> over the numbers indicated by the range below the icon.</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219200" y="1676400"/>
            <a:ext cx="939149" cy="914400"/>
          </a:xfrm>
          <a:prstGeom prst="rect">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rPr>
              <a:t>He</a:t>
            </a:r>
          </a:p>
        </p:txBody>
      </p:sp>
      <p:sp>
        <p:nvSpPr>
          <p:cNvPr id="5" name="Rectangle 4"/>
          <p:cNvSpPr/>
          <p:nvPr/>
        </p:nvSpPr>
        <p:spPr>
          <a:xfrm>
            <a:off x="1219200" y="5105400"/>
            <a:ext cx="939149" cy="914400"/>
          </a:xfrm>
          <a:prstGeom prst="rect">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rPr>
              <a:t>Fr</a:t>
            </a:r>
          </a:p>
          <a:p>
            <a:pPr algn="ctr"/>
            <a:r>
              <a:rPr lang="en-US" dirty="0" smtClean="0">
                <a:solidFill>
                  <a:schemeClr val="bg1"/>
                </a:solidFill>
              </a:rPr>
              <a:t>194</a:t>
            </a:r>
            <a:endParaRPr lang="en-US" dirty="0">
              <a:solidFill>
                <a:schemeClr val="bg1"/>
              </a:solidFill>
            </a:endParaRPr>
          </a:p>
        </p:txBody>
      </p:sp>
      <p:sp>
        <p:nvSpPr>
          <p:cNvPr id="7" name="TextBox 6"/>
          <p:cNvSpPr txBox="1"/>
          <p:nvPr/>
        </p:nvSpPr>
        <p:spPr>
          <a:xfrm>
            <a:off x="4572000" y="2209800"/>
            <a:ext cx="3886200" cy="4524315"/>
          </a:xfrm>
          <a:prstGeom prst="rect">
            <a:avLst/>
          </a:prstGeom>
          <a:noFill/>
        </p:spPr>
        <p:txBody>
          <a:bodyPr wrap="square" rtlCol="0">
            <a:spAutoFit/>
          </a:bodyPr>
          <a:lstStyle/>
          <a:p>
            <a:r>
              <a:rPr lang="en-US" sz="2400" dirty="0" smtClean="0"/>
              <a:t>The left side loses electrons and the right side gains electrons.  </a:t>
            </a:r>
            <a:r>
              <a:rPr lang="en-US" sz="2400" b="1" dirty="0" smtClean="0"/>
              <a:t>Carbon</a:t>
            </a:r>
            <a:r>
              <a:rPr lang="en-US" sz="2400" dirty="0" smtClean="0"/>
              <a:t> is the </a:t>
            </a:r>
            <a:r>
              <a:rPr lang="en-US" sz="2400" b="1" dirty="0" smtClean="0"/>
              <a:t>smallest</a:t>
            </a:r>
            <a:r>
              <a:rPr lang="en-US" sz="2400" dirty="0" smtClean="0"/>
              <a:t> and looses the most, so its ion is the smallest</a:t>
            </a:r>
            <a:r>
              <a:rPr lang="en-US" sz="2400" dirty="0" smtClean="0"/>
              <a:t>.  As you go down and to the left toward Francium, it gets bigger.  It continues to get bigger from the top right down and to the left toward </a:t>
            </a:r>
            <a:r>
              <a:rPr lang="en-US" sz="2400" b="1" dirty="0" smtClean="0"/>
              <a:t>Arsenic</a:t>
            </a:r>
            <a:r>
              <a:rPr lang="en-US" sz="2400" dirty="0" smtClean="0"/>
              <a:t>  which is the </a:t>
            </a:r>
            <a:r>
              <a:rPr lang="en-US" sz="2400" b="1" dirty="0" smtClean="0"/>
              <a:t>biggest</a:t>
            </a:r>
            <a:r>
              <a:rPr lang="en-US" sz="2400" dirty="0" smtClean="0"/>
              <a:t>.  Noble Gases don’t make ions.</a:t>
            </a:r>
            <a:endParaRPr lang="en-US" sz="2400" dirty="0"/>
          </a:p>
        </p:txBody>
      </p:sp>
      <p:pic>
        <p:nvPicPr>
          <p:cNvPr id="5122" name="Picture 2" descr="C:\Documents and Settings\jbair\Local Settings\Temporary Internet Files\Content.IE5\VAMAUYT9\MC900434732[1].png"/>
          <p:cNvPicPr>
            <a:picLocks noChangeAspect="1" noChangeArrowheads="1"/>
          </p:cNvPicPr>
          <p:nvPr/>
        </p:nvPicPr>
        <p:blipFill>
          <a:blip r:embed="rId2" cstate="print"/>
          <a:srcRect/>
          <a:stretch>
            <a:fillRect/>
          </a:stretch>
        </p:blipFill>
        <p:spPr bwMode="auto">
          <a:xfrm>
            <a:off x="2971800" y="990600"/>
            <a:ext cx="914400" cy="1456730"/>
          </a:xfrm>
          <a:prstGeom prst="rect">
            <a:avLst/>
          </a:prstGeom>
          <a:noFill/>
        </p:spPr>
      </p:pic>
      <p:sp>
        <p:nvSpPr>
          <p:cNvPr id="2" name="Title 1"/>
          <p:cNvSpPr>
            <a:spLocks noGrp="1"/>
          </p:cNvSpPr>
          <p:nvPr>
            <p:ph type="title"/>
          </p:nvPr>
        </p:nvSpPr>
        <p:spPr/>
        <p:txBody>
          <a:bodyPr/>
          <a:lstStyle/>
          <a:p>
            <a:r>
              <a:rPr lang="en-US" dirty="0" smtClean="0"/>
              <a:t>Ionic Radii</a:t>
            </a:r>
            <a:endParaRPr lang="en-US" dirty="0"/>
          </a:p>
        </p:txBody>
      </p:sp>
      <p:pic>
        <p:nvPicPr>
          <p:cNvPr id="13" name="Picture 2" descr="C:\Documents and Settings\jbair\Local Settings\Temporary Internet Files\Content.IE5\9BER1MNQ\MC900287131[1].wmf"/>
          <p:cNvPicPr>
            <a:picLocks noChangeAspect="1" noChangeArrowheads="1"/>
          </p:cNvPicPr>
          <p:nvPr/>
        </p:nvPicPr>
        <p:blipFill>
          <a:blip r:embed="rId3" cstate="print"/>
          <a:srcRect/>
          <a:stretch>
            <a:fillRect/>
          </a:stretch>
        </p:blipFill>
        <p:spPr bwMode="auto">
          <a:xfrm>
            <a:off x="2971800" y="5105400"/>
            <a:ext cx="914946" cy="1066800"/>
          </a:xfrm>
          <a:prstGeom prst="rect">
            <a:avLst/>
          </a:prstGeom>
          <a:noFill/>
        </p:spPr>
      </p:pic>
      <p:sp>
        <p:nvSpPr>
          <p:cNvPr id="15" name="Rectangle 14"/>
          <p:cNvSpPr/>
          <p:nvPr/>
        </p:nvSpPr>
        <p:spPr>
          <a:xfrm>
            <a:off x="1219200" y="2819400"/>
            <a:ext cx="939149" cy="914400"/>
          </a:xfrm>
          <a:prstGeom prst="rect">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rPr>
              <a:t>C</a:t>
            </a:r>
          </a:p>
          <a:p>
            <a:pPr algn="ctr"/>
            <a:r>
              <a:rPr lang="en-US" dirty="0" smtClean="0">
                <a:solidFill>
                  <a:schemeClr val="bg1"/>
                </a:solidFill>
              </a:rPr>
              <a:t>15</a:t>
            </a:r>
            <a:endParaRPr lang="en-US" dirty="0">
              <a:solidFill>
                <a:schemeClr val="bg1"/>
              </a:solidFill>
            </a:endParaRPr>
          </a:p>
        </p:txBody>
      </p:sp>
      <p:pic>
        <p:nvPicPr>
          <p:cNvPr id="16" name="Picture 2" descr="C:\Documents and Settings\jbair\Local Settings\Temporary Internet Files\Content.IE5\9BER1MNQ\MC900287131[1].wmf"/>
          <p:cNvPicPr>
            <a:picLocks noChangeAspect="1" noChangeArrowheads="1"/>
          </p:cNvPicPr>
          <p:nvPr/>
        </p:nvPicPr>
        <p:blipFill>
          <a:blip r:embed="rId3" cstate="print"/>
          <a:srcRect/>
          <a:stretch>
            <a:fillRect/>
          </a:stretch>
        </p:blipFill>
        <p:spPr bwMode="auto">
          <a:xfrm>
            <a:off x="3276600" y="3048000"/>
            <a:ext cx="335411" cy="391079"/>
          </a:xfrm>
          <a:prstGeom prst="rect">
            <a:avLst/>
          </a:prstGeom>
          <a:noFill/>
        </p:spPr>
      </p:pic>
      <p:sp>
        <p:nvSpPr>
          <p:cNvPr id="18" name="Rectangle 17"/>
          <p:cNvSpPr/>
          <p:nvPr/>
        </p:nvSpPr>
        <p:spPr>
          <a:xfrm>
            <a:off x="1219200" y="3962400"/>
            <a:ext cx="939149" cy="914400"/>
          </a:xfrm>
          <a:prstGeom prst="rect">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rPr>
              <a:t>As</a:t>
            </a:r>
          </a:p>
          <a:p>
            <a:pPr algn="ctr"/>
            <a:r>
              <a:rPr lang="en-US" dirty="0" smtClean="0">
                <a:solidFill>
                  <a:schemeClr val="bg1"/>
                </a:solidFill>
              </a:rPr>
              <a:t>222</a:t>
            </a:r>
            <a:endParaRPr lang="en-US" dirty="0">
              <a:solidFill>
                <a:schemeClr val="bg1"/>
              </a:solidFill>
            </a:endParaRPr>
          </a:p>
        </p:txBody>
      </p:sp>
      <p:pic>
        <p:nvPicPr>
          <p:cNvPr id="21" name="Picture 2" descr="C:\Documents and Settings\jbair\Local Settings\Temporary Internet Files\Content.IE5\9BER1MNQ\MC900287131[1].wmf"/>
          <p:cNvPicPr>
            <a:picLocks noChangeAspect="1" noChangeArrowheads="1"/>
          </p:cNvPicPr>
          <p:nvPr/>
        </p:nvPicPr>
        <p:blipFill>
          <a:blip r:embed="rId3" cstate="print"/>
          <a:srcRect/>
          <a:stretch>
            <a:fillRect/>
          </a:stretch>
        </p:blipFill>
        <p:spPr bwMode="auto">
          <a:xfrm>
            <a:off x="2971800" y="3810000"/>
            <a:ext cx="914946" cy="1066800"/>
          </a:xfrm>
          <a:prstGeom prst="rect">
            <a:avLst/>
          </a:prstGeom>
          <a:noFill/>
        </p:spPr>
      </p:pic>
      <p:sp>
        <p:nvSpPr>
          <p:cNvPr id="22" name="Right Arrow 21"/>
          <p:cNvSpPr/>
          <p:nvPr/>
        </p:nvSpPr>
        <p:spPr>
          <a:xfrm rot="8468805">
            <a:off x="5740387" y="1265143"/>
            <a:ext cx="2100485" cy="15000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ight Arrow 22"/>
          <p:cNvSpPr/>
          <p:nvPr/>
        </p:nvSpPr>
        <p:spPr>
          <a:xfrm rot="6911226">
            <a:off x="7369222" y="997412"/>
            <a:ext cx="1090317" cy="36737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4" name="Group 23"/>
          <p:cNvGrpSpPr/>
          <p:nvPr/>
        </p:nvGrpSpPr>
        <p:grpSpPr>
          <a:xfrm>
            <a:off x="5638800" y="0"/>
            <a:ext cx="2667000" cy="1981200"/>
            <a:chOff x="6172200" y="0"/>
            <a:chExt cx="2667000" cy="1981200"/>
          </a:xfrm>
        </p:grpSpPr>
        <p:cxnSp>
          <p:nvCxnSpPr>
            <p:cNvPr id="25" name="Straight Connector 24"/>
            <p:cNvCxnSpPr/>
            <p:nvPr/>
          </p:nvCxnSpPr>
          <p:spPr>
            <a:xfrm rot="5400000">
              <a:off x="5295900" y="1104900"/>
              <a:ext cx="17526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p:nvCxnSpPr>
          <p:spPr>
            <a:xfrm rot="10800000">
              <a:off x="6248400" y="1981200"/>
              <a:ext cx="25908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a:off x="6172200" y="228600"/>
              <a:ext cx="2286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p:nvCxnSpPr>
          <p:spPr>
            <a:xfrm rot="5400000">
              <a:off x="6286500" y="342900"/>
              <a:ext cx="2286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p:nvCxnSpPr>
          <p:spPr>
            <a:xfrm>
              <a:off x="6400800" y="457200"/>
              <a:ext cx="2286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a:xfrm rot="5400000">
              <a:off x="6362700" y="723900"/>
              <a:ext cx="5334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p:nvCxnSpPr>
          <p:spPr>
            <a:xfrm rot="10800000" flipV="1">
              <a:off x="6629400" y="990599"/>
              <a:ext cx="1066800" cy="1"/>
            </a:xfrm>
            <a:prstGeom prst="line">
              <a:avLst/>
            </a:prstGeom>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p:nvCxnSpPr>
          <p:spPr>
            <a:xfrm rot="5400000" flipH="1">
              <a:off x="7514519" y="715081"/>
              <a:ext cx="668849" cy="688"/>
            </a:xfrm>
            <a:prstGeom prst="line">
              <a:avLst/>
            </a:prstGeom>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p:nvCxnSpPr>
          <p:spPr>
            <a:xfrm rot="10800000">
              <a:off x="7848600" y="381000"/>
              <a:ext cx="7620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p:nvCxnSpPr>
          <p:spPr>
            <a:xfrm rot="5400000" flipH="1" flipV="1">
              <a:off x="8420100" y="266700"/>
              <a:ext cx="2286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p:nvCxnSpPr>
          <p:spPr>
            <a:xfrm rot="10800000">
              <a:off x="8534400" y="152400"/>
              <a:ext cx="304800" cy="1"/>
            </a:xfrm>
            <a:prstGeom prst="line">
              <a:avLst/>
            </a:prstGeom>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p:nvCxnSpPr>
          <p:spPr>
            <a:xfrm rot="5400000" flipH="1" flipV="1">
              <a:off x="7848600" y="990600"/>
              <a:ext cx="1981200" cy="0"/>
            </a:xfrm>
            <a:prstGeom prst="line">
              <a:avLst/>
            </a:prstGeom>
          </p:spPr>
          <p:style>
            <a:lnRef idx="1">
              <a:schemeClr val="accent1"/>
            </a:lnRef>
            <a:fillRef idx="0">
              <a:schemeClr val="accent1"/>
            </a:fillRef>
            <a:effectRef idx="0">
              <a:schemeClr val="accent1"/>
            </a:effectRef>
            <a:fontRef idx="minor">
              <a:schemeClr val="tx1"/>
            </a:fontRef>
          </p:style>
        </p:cxnSp>
      </p:gr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normAutofit fontScale="90000"/>
          </a:bodyPr>
          <a:lstStyle/>
          <a:p>
            <a:r>
              <a:rPr lang="en-US" sz="2800" dirty="0" smtClean="0"/>
              <a:t>Questions</a:t>
            </a:r>
            <a:br>
              <a:rPr lang="en-US" sz="2800" dirty="0" smtClean="0"/>
            </a:br>
            <a:r>
              <a:rPr lang="en-US" sz="2800" dirty="0" smtClean="0"/>
              <a:t>Copy the following and paste it on a wiki titled 10-1 Periodic Trends.  Answer the questions there.</a:t>
            </a:r>
            <a:endParaRPr lang="en-US" sz="2800" dirty="0"/>
          </a:p>
        </p:txBody>
      </p:sp>
      <p:sp>
        <p:nvSpPr>
          <p:cNvPr id="3" name="Content Placeholder 2"/>
          <p:cNvSpPr>
            <a:spLocks noGrp="1"/>
          </p:cNvSpPr>
          <p:nvPr>
            <p:ph idx="1"/>
          </p:nvPr>
        </p:nvSpPr>
        <p:spPr>
          <a:xfrm>
            <a:off x="0" y="1066800"/>
            <a:ext cx="9144000" cy="5059363"/>
          </a:xfrm>
        </p:spPr>
        <p:txBody>
          <a:bodyPr>
            <a:noAutofit/>
          </a:bodyPr>
          <a:lstStyle/>
          <a:p>
            <a:pPr>
              <a:buNone/>
            </a:pPr>
            <a:r>
              <a:rPr lang="en-US" sz="2000" dirty="0" smtClean="0"/>
              <a:t>ATOMIC RADIUS - Rank the following from smallest to largest atomic radius.  </a:t>
            </a:r>
          </a:p>
          <a:p>
            <a:pPr>
              <a:buNone/>
            </a:pPr>
            <a:r>
              <a:rPr lang="en-US" sz="2000" dirty="0" smtClean="0"/>
              <a:t>	1. Li, C, F 		2. Li, Na, K 		3. </a:t>
            </a:r>
            <a:r>
              <a:rPr lang="en-US" sz="2000" dirty="0" err="1" smtClean="0"/>
              <a:t>Ge</a:t>
            </a:r>
            <a:r>
              <a:rPr lang="en-US" sz="2000" dirty="0" smtClean="0"/>
              <a:t>, P, O </a:t>
            </a:r>
          </a:p>
          <a:p>
            <a:pPr>
              <a:buNone/>
            </a:pPr>
            <a:r>
              <a:rPr lang="en-US" sz="2000" dirty="0" smtClean="0"/>
              <a:t>	4. C, N, Al 		5. Al, </a:t>
            </a:r>
            <a:r>
              <a:rPr lang="en-US" sz="2000" dirty="0" err="1" smtClean="0"/>
              <a:t>Cl</a:t>
            </a:r>
            <a:r>
              <a:rPr lang="en-US" sz="2000" dirty="0" smtClean="0"/>
              <a:t>, </a:t>
            </a:r>
            <a:r>
              <a:rPr lang="en-US" sz="2000" dirty="0" err="1" smtClean="0"/>
              <a:t>Ga</a:t>
            </a:r>
            <a:r>
              <a:rPr lang="en-US" sz="2000" dirty="0" smtClean="0"/>
              <a:t> 		6.  Describe the periodic trend</a:t>
            </a:r>
          </a:p>
          <a:p>
            <a:pPr>
              <a:buNone/>
            </a:pPr>
            <a:r>
              <a:rPr lang="en-US" sz="2000" dirty="0" smtClean="0"/>
              <a:t>IONIC RADIUS - Rank the following from smallest to largest ionic radius.     </a:t>
            </a:r>
          </a:p>
          <a:p>
            <a:pPr>
              <a:buNone/>
            </a:pPr>
            <a:r>
              <a:rPr lang="en-US" sz="2000" dirty="0" smtClean="0"/>
              <a:t>	7. Mg</a:t>
            </a:r>
            <a:r>
              <a:rPr lang="en-US" sz="2000" baseline="30000" dirty="0" smtClean="0"/>
              <a:t>2+</a:t>
            </a:r>
            <a:r>
              <a:rPr lang="en-US" sz="2000" dirty="0" smtClean="0"/>
              <a:t>, Si</a:t>
            </a:r>
            <a:r>
              <a:rPr lang="en-US" sz="2000" baseline="30000" dirty="0" smtClean="0"/>
              <a:t>4-</a:t>
            </a:r>
            <a:r>
              <a:rPr lang="en-US" sz="2000" dirty="0" smtClean="0"/>
              <a:t>, S</a:t>
            </a:r>
            <a:r>
              <a:rPr lang="en-US" sz="2000" baseline="30000" dirty="0" smtClean="0"/>
              <a:t>2-</a:t>
            </a:r>
            <a:r>
              <a:rPr lang="en-US" sz="2000" dirty="0" smtClean="0"/>
              <a:t>	8. Mg</a:t>
            </a:r>
            <a:r>
              <a:rPr lang="en-US" sz="2000" baseline="30000" dirty="0" smtClean="0"/>
              <a:t>2+</a:t>
            </a:r>
            <a:r>
              <a:rPr lang="en-US" sz="2000" dirty="0" smtClean="0"/>
              <a:t>, Ca</a:t>
            </a:r>
            <a:r>
              <a:rPr lang="en-US" sz="2000" baseline="30000" dirty="0" smtClean="0"/>
              <a:t>2+</a:t>
            </a:r>
            <a:r>
              <a:rPr lang="en-US" sz="2000" dirty="0" smtClean="0"/>
              <a:t>, Ba</a:t>
            </a:r>
            <a:r>
              <a:rPr lang="en-US" sz="2000" baseline="30000" dirty="0" smtClean="0"/>
              <a:t>2+</a:t>
            </a:r>
            <a:r>
              <a:rPr lang="en-US" sz="2000" dirty="0" smtClean="0"/>
              <a:t>	9. F</a:t>
            </a:r>
            <a:r>
              <a:rPr lang="en-US" sz="2000" baseline="30000" dirty="0" smtClean="0"/>
              <a:t>-</a:t>
            </a:r>
            <a:r>
              <a:rPr lang="en-US" sz="2000" dirty="0" smtClean="0"/>
              <a:t>, </a:t>
            </a:r>
            <a:r>
              <a:rPr lang="en-US" sz="2000" dirty="0" err="1" smtClean="0"/>
              <a:t>Cl</a:t>
            </a:r>
            <a:r>
              <a:rPr lang="en-US" sz="2000" baseline="30000" dirty="0" smtClean="0"/>
              <a:t>-</a:t>
            </a:r>
            <a:r>
              <a:rPr lang="en-US" sz="2000" dirty="0" smtClean="0"/>
              <a:t>, Br</a:t>
            </a:r>
            <a:r>
              <a:rPr lang="en-US" sz="2000" baseline="30000" dirty="0" smtClean="0"/>
              <a:t>-</a:t>
            </a:r>
          </a:p>
          <a:p>
            <a:pPr>
              <a:buNone/>
            </a:pPr>
            <a:r>
              <a:rPr lang="en-US" sz="2000" dirty="0" smtClean="0"/>
              <a:t>	10. Ba</a:t>
            </a:r>
            <a:r>
              <a:rPr lang="en-US" sz="2000" baseline="30000" dirty="0" smtClean="0"/>
              <a:t>2+</a:t>
            </a:r>
            <a:r>
              <a:rPr lang="en-US" sz="2000" dirty="0" smtClean="0"/>
              <a:t>, Cu</a:t>
            </a:r>
            <a:r>
              <a:rPr lang="en-US" sz="2000" baseline="30000" dirty="0" smtClean="0"/>
              <a:t>2+</a:t>
            </a:r>
            <a:r>
              <a:rPr lang="en-US" sz="2000" dirty="0" smtClean="0"/>
              <a:t>, Zn</a:t>
            </a:r>
            <a:r>
              <a:rPr lang="en-US" sz="2000" baseline="30000" dirty="0" smtClean="0"/>
              <a:t>2+</a:t>
            </a:r>
            <a:r>
              <a:rPr lang="en-US" sz="2000" dirty="0" smtClean="0"/>
              <a:t>	11. Si</a:t>
            </a:r>
            <a:r>
              <a:rPr lang="en-US" sz="2000" baseline="30000" dirty="0" smtClean="0"/>
              <a:t>4-</a:t>
            </a:r>
            <a:r>
              <a:rPr lang="en-US" sz="2000" dirty="0" smtClean="0"/>
              <a:t>, P</a:t>
            </a:r>
            <a:r>
              <a:rPr lang="en-US" sz="2000" baseline="30000" dirty="0" smtClean="0"/>
              <a:t>3-</a:t>
            </a:r>
            <a:r>
              <a:rPr lang="en-US" sz="2000" dirty="0" smtClean="0"/>
              <a:t>, O</a:t>
            </a:r>
            <a:r>
              <a:rPr lang="en-US" sz="2000" baseline="30000" dirty="0" smtClean="0"/>
              <a:t>2-</a:t>
            </a:r>
            <a:r>
              <a:rPr lang="en-US" sz="2000" dirty="0" smtClean="0"/>
              <a:t>		12.  Describe the periodic trend</a:t>
            </a:r>
          </a:p>
          <a:p>
            <a:pPr>
              <a:buNone/>
            </a:pPr>
            <a:r>
              <a:rPr lang="en-US" sz="2000" dirty="0" smtClean="0"/>
              <a:t>IONIZATION ENERGY  - Rank the following from lowest to highest ionization energy.   </a:t>
            </a:r>
          </a:p>
          <a:p>
            <a:pPr>
              <a:buNone/>
            </a:pPr>
            <a:r>
              <a:rPr lang="en-US" sz="2000" dirty="0" smtClean="0"/>
              <a:t>	13. Mg, Si, S 		14. Mg, Ca, </a:t>
            </a:r>
            <a:r>
              <a:rPr lang="en-US" sz="2000" dirty="0" err="1" smtClean="0"/>
              <a:t>Ba</a:t>
            </a:r>
            <a:r>
              <a:rPr lang="en-US" sz="2000" dirty="0" smtClean="0"/>
              <a:t> 		15. F, </a:t>
            </a:r>
            <a:r>
              <a:rPr lang="en-US" sz="2000" dirty="0" err="1" smtClean="0"/>
              <a:t>Cl</a:t>
            </a:r>
            <a:r>
              <a:rPr lang="en-US" sz="2000" dirty="0" smtClean="0"/>
              <a:t>, Br </a:t>
            </a:r>
          </a:p>
          <a:p>
            <a:pPr>
              <a:buNone/>
            </a:pPr>
            <a:r>
              <a:rPr lang="en-US" sz="2000" dirty="0" smtClean="0"/>
              <a:t>	16. </a:t>
            </a:r>
            <a:r>
              <a:rPr lang="en-US" sz="2000" dirty="0" err="1" smtClean="0"/>
              <a:t>Ba</a:t>
            </a:r>
            <a:r>
              <a:rPr lang="en-US" sz="2000" dirty="0" smtClean="0"/>
              <a:t>, Cu, Ne 	17. e. Si, P, He 		18. Describe the periodic trend</a:t>
            </a:r>
          </a:p>
          <a:p>
            <a:pPr>
              <a:buNone/>
            </a:pPr>
            <a:r>
              <a:rPr lang="en-US" sz="2000" dirty="0" smtClean="0"/>
              <a:t>ELECTRONEGATIVITY - Rank the following from lowest to highest </a:t>
            </a:r>
            <a:r>
              <a:rPr lang="en-US" sz="2000" dirty="0" err="1" smtClean="0"/>
              <a:t>electronegativity</a:t>
            </a:r>
            <a:endParaRPr lang="en-US" sz="2000" dirty="0" smtClean="0"/>
          </a:p>
          <a:p>
            <a:pPr>
              <a:buNone/>
            </a:pPr>
            <a:r>
              <a:rPr lang="en-US" sz="2000" dirty="0" smtClean="0"/>
              <a:t>	19. Li, C, N 		20. C, O, Ne 		21. Si, P, O </a:t>
            </a:r>
          </a:p>
          <a:p>
            <a:pPr>
              <a:buNone/>
            </a:pPr>
            <a:r>
              <a:rPr lang="en-US" sz="2000" dirty="0" smtClean="0"/>
              <a:t>	22. K, Mg, P 		23. S, F, He		24. Describe the periodic trend</a:t>
            </a:r>
            <a:endParaRPr lang="en-US" sz="2000"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Bonding</a:t>
            </a:r>
            <a:endParaRPr lang="en-US" dirty="0"/>
          </a:p>
        </p:txBody>
      </p:sp>
      <p:sp>
        <p:nvSpPr>
          <p:cNvPr id="3" name="Content Placeholder 2"/>
          <p:cNvSpPr>
            <a:spLocks noGrp="1"/>
          </p:cNvSpPr>
          <p:nvPr>
            <p:ph idx="1"/>
          </p:nvPr>
        </p:nvSpPr>
        <p:spPr/>
        <p:txBody>
          <a:bodyPr/>
          <a:lstStyle/>
          <a:p>
            <a:r>
              <a:rPr lang="en-US" dirty="0" smtClean="0"/>
              <a:t>More will be explained about bonding later… for now you need to know:</a:t>
            </a:r>
          </a:p>
          <a:p>
            <a:pPr lvl="1"/>
            <a:r>
              <a:rPr lang="en-US" b="1" dirty="0" smtClean="0"/>
              <a:t>Covalent bonds = sharing electrons</a:t>
            </a:r>
          </a:p>
          <a:p>
            <a:pPr lvl="1"/>
            <a:r>
              <a:rPr lang="en-US" b="1" dirty="0" smtClean="0"/>
              <a:t>Ionic bonds = stealing electrons</a:t>
            </a:r>
          </a:p>
          <a:p>
            <a:endParaRPr lang="en-US" dirty="0" smtClean="0"/>
          </a:p>
          <a:p>
            <a:endParaRPr lang="en-US" dirty="0"/>
          </a:p>
        </p:txBody>
      </p:sp>
      <p:pic>
        <p:nvPicPr>
          <p:cNvPr id="1028" name="Picture 4"/>
          <p:cNvPicPr>
            <a:picLocks noChangeAspect="1" noChangeArrowheads="1"/>
          </p:cNvPicPr>
          <p:nvPr/>
        </p:nvPicPr>
        <p:blipFill>
          <a:blip r:embed="rId2" cstate="print"/>
          <a:srcRect/>
          <a:stretch>
            <a:fillRect/>
          </a:stretch>
        </p:blipFill>
        <p:spPr bwMode="auto">
          <a:xfrm>
            <a:off x="914400" y="3780874"/>
            <a:ext cx="7467600" cy="3077125"/>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72" name="Group 171"/>
          <p:cNvGrpSpPr/>
          <p:nvPr/>
        </p:nvGrpSpPr>
        <p:grpSpPr>
          <a:xfrm>
            <a:off x="4794847" y="5812971"/>
            <a:ext cx="3282353" cy="1045029"/>
            <a:chOff x="4801360" y="5812971"/>
            <a:chExt cx="3282353" cy="1045029"/>
          </a:xfrm>
        </p:grpSpPr>
        <p:pic>
          <p:nvPicPr>
            <p:cNvPr id="1026" name="Picture 2" descr="C:\Documents and Settings\jbair\Local Settings\Temporary Internet Files\Content.IE5\9BER1MNQ\MC900434858[1].png"/>
            <p:cNvPicPr>
              <a:picLocks noChangeAspect="1" noChangeArrowheads="1"/>
            </p:cNvPicPr>
            <p:nvPr/>
          </p:nvPicPr>
          <p:blipFill>
            <a:blip r:embed="rId2" cstate="print"/>
            <a:srcRect/>
            <a:stretch>
              <a:fillRect/>
            </a:stretch>
          </p:blipFill>
          <p:spPr bwMode="auto">
            <a:xfrm>
              <a:off x="7010400" y="5812971"/>
              <a:ext cx="1073313" cy="1045029"/>
            </a:xfrm>
            <a:prstGeom prst="rect">
              <a:avLst/>
            </a:prstGeom>
            <a:noFill/>
          </p:spPr>
        </p:pic>
        <p:pic>
          <p:nvPicPr>
            <p:cNvPr id="63" name="Picture 2" descr="C:\Documents and Settings\jbair\Local Settings\Temporary Internet Files\Content.IE5\9BER1MNQ\MC900434858[1].png"/>
            <p:cNvPicPr>
              <a:picLocks noChangeAspect="1" noChangeArrowheads="1"/>
            </p:cNvPicPr>
            <p:nvPr/>
          </p:nvPicPr>
          <p:blipFill>
            <a:blip r:embed="rId2" cstate="print"/>
            <a:srcRect/>
            <a:stretch>
              <a:fillRect/>
            </a:stretch>
          </p:blipFill>
          <p:spPr bwMode="auto">
            <a:xfrm>
              <a:off x="6265985" y="5943600"/>
              <a:ext cx="939149" cy="914400"/>
            </a:xfrm>
            <a:prstGeom prst="rect">
              <a:avLst/>
            </a:prstGeom>
            <a:noFill/>
          </p:spPr>
        </p:pic>
        <p:pic>
          <p:nvPicPr>
            <p:cNvPr id="64" name="Picture 2" descr="C:\Documents and Settings\jbair\Local Settings\Temporary Internet Files\Content.IE5\9BER1MNQ\MC900434858[1].png"/>
            <p:cNvPicPr>
              <a:picLocks noChangeAspect="1" noChangeArrowheads="1"/>
            </p:cNvPicPr>
            <p:nvPr/>
          </p:nvPicPr>
          <p:blipFill>
            <a:blip r:embed="rId2" cstate="print"/>
            <a:srcRect/>
            <a:stretch>
              <a:fillRect/>
            </a:stretch>
          </p:blipFill>
          <p:spPr bwMode="auto">
            <a:xfrm>
              <a:off x="5684607" y="6096000"/>
              <a:ext cx="782624" cy="762000"/>
            </a:xfrm>
            <a:prstGeom prst="rect">
              <a:avLst/>
            </a:prstGeom>
            <a:noFill/>
          </p:spPr>
        </p:pic>
        <p:pic>
          <p:nvPicPr>
            <p:cNvPr id="65" name="Picture 2" descr="C:\Documents and Settings\jbair\Local Settings\Temporary Internet Files\Content.IE5\9BER1MNQ\MC900434858[1].png"/>
            <p:cNvPicPr>
              <a:picLocks noChangeAspect="1" noChangeArrowheads="1"/>
            </p:cNvPicPr>
            <p:nvPr/>
          </p:nvPicPr>
          <p:blipFill>
            <a:blip r:embed="rId2" cstate="print"/>
            <a:srcRect/>
            <a:stretch>
              <a:fillRect/>
            </a:stretch>
          </p:blipFill>
          <p:spPr bwMode="auto">
            <a:xfrm>
              <a:off x="5203852" y="6248400"/>
              <a:ext cx="626099" cy="609600"/>
            </a:xfrm>
            <a:prstGeom prst="rect">
              <a:avLst/>
            </a:prstGeom>
            <a:noFill/>
          </p:spPr>
        </p:pic>
        <p:pic>
          <p:nvPicPr>
            <p:cNvPr id="66" name="Picture 2" descr="C:\Documents and Settings\jbair\Local Settings\Temporary Internet Files\Content.IE5\9BER1MNQ\MC900434858[1].png"/>
            <p:cNvPicPr>
              <a:picLocks noChangeAspect="1" noChangeArrowheads="1"/>
            </p:cNvPicPr>
            <p:nvPr/>
          </p:nvPicPr>
          <p:blipFill>
            <a:blip r:embed="rId3" cstate="print"/>
            <a:srcRect/>
            <a:stretch>
              <a:fillRect/>
            </a:stretch>
          </p:blipFill>
          <p:spPr bwMode="auto">
            <a:xfrm>
              <a:off x="4801360" y="6346371"/>
              <a:ext cx="525476" cy="511629"/>
            </a:xfrm>
            <a:prstGeom prst="rect">
              <a:avLst/>
            </a:prstGeom>
            <a:noFill/>
          </p:spPr>
        </p:pic>
      </p:grpSp>
      <p:pic>
        <p:nvPicPr>
          <p:cNvPr id="175" name="Picture 2" descr="C:\Documents and Settings\jbair\Local Settings\Temporary Internet Files\Content.IE5\9BER1MNQ\MC900434858[1].png"/>
          <p:cNvPicPr>
            <a:picLocks noChangeAspect="1" noChangeArrowheads="1"/>
          </p:cNvPicPr>
          <p:nvPr/>
        </p:nvPicPr>
        <p:blipFill>
          <a:blip r:embed="rId2" cstate="print"/>
          <a:srcRect/>
          <a:stretch>
            <a:fillRect/>
          </a:stretch>
        </p:blipFill>
        <p:spPr bwMode="auto">
          <a:xfrm>
            <a:off x="8204851" y="1905000"/>
            <a:ext cx="939149" cy="914400"/>
          </a:xfrm>
          <a:prstGeom prst="rect">
            <a:avLst/>
          </a:prstGeom>
          <a:noFill/>
        </p:spPr>
      </p:pic>
      <p:pic>
        <p:nvPicPr>
          <p:cNvPr id="176" name="Picture 2" descr="C:\Documents and Settings\jbair\Local Settings\Temporary Internet Files\Content.IE5\9BER1MNQ\MC900434858[1].png"/>
          <p:cNvPicPr>
            <a:picLocks noChangeAspect="1" noChangeArrowheads="1"/>
          </p:cNvPicPr>
          <p:nvPr/>
        </p:nvPicPr>
        <p:blipFill>
          <a:blip r:embed="rId2" cstate="print"/>
          <a:srcRect/>
          <a:stretch>
            <a:fillRect/>
          </a:stretch>
        </p:blipFill>
        <p:spPr bwMode="auto">
          <a:xfrm>
            <a:off x="8361376" y="3200400"/>
            <a:ext cx="782624" cy="762000"/>
          </a:xfrm>
          <a:prstGeom prst="rect">
            <a:avLst/>
          </a:prstGeom>
          <a:noFill/>
        </p:spPr>
      </p:pic>
      <p:pic>
        <p:nvPicPr>
          <p:cNvPr id="177" name="Picture 2" descr="C:\Documents and Settings\jbair\Local Settings\Temporary Internet Files\Content.IE5\9BER1MNQ\MC900434858[1].png"/>
          <p:cNvPicPr>
            <a:picLocks noChangeAspect="1" noChangeArrowheads="1"/>
          </p:cNvPicPr>
          <p:nvPr/>
        </p:nvPicPr>
        <p:blipFill>
          <a:blip r:embed="rId2" cstate="print"/>
          <a:srcRect/>
          <a:stretch>
            <a:fillRect/>
          </a:stretch>
        </p:blipFill>
        <p:spPr bwMode="auto">
          <a:xfrm>
            <a:off x="8517901" y="4495800"/>
            <a:ext cx="626099" cy="609600"/>
          </a:xfrm>
          <a:prstGeom prst="rect">
            <a:avLst/>
          </a:prstGeom>
          <a:noFill/>
        </p:spPr>
      </p:pic>
      <p:pic>
        <p:nvPicPr>
          <p:cNvPr id="178" name="Picture 2" descr="C:\Documents and Settings\jbair\Local Settings\Temporary Internet Files\Content.IE5\9BER1MNQ\MC900434858[1].png"/>
          <p:cNvPicPr>
            <a:picLocks noChangeAspect="1" noChangeArrowheads="1"/>
          </p:cNvPicPr>
          <p:nvPr/>
        </p:nvPicPr>
        <p:blipFill>
          <a:blip r:embed="rId3" cstate="print"/>
          <a:srcRect/>
          <a:stretch>
            <a:fillRect/>
          </a:stretch>
        </p:blipFill>
        <p:spPr bwMode="auto">
          <a:xfrm>
            <a:off x="8618524" y="5486400"/>
            <a:ext cx="525476" cy="511629"/>
          </a:xfrm>
          <a:prstGeom prst="rect">
            <a:avLst/>
          </a:prstGeom>
          <a:noFill/>
        </p:spPr>
      </p:pic>
      <p:sp>
        <p:nvSpPr>
          <p:cNvPr id="4" name="Rectangle 3"/>
          <p:cNvSpPr/>
          <p:nvPr/>
        </p:nvSpPr>
        <p:spPr>
          <a:xfrm>
            <a:off x="228600" y="228600"/>
            <a:ext cx="939149" cy="914400"/>
          </a:xfrm>
          <a:prstGeom prst="rect">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rPr>
              <a:t>H</a:t>
            </a:r>
          </a:p>
          <a:p>
            <a:pPr algn="ctr"/>
            <a:r>
              <a:rPr lang="en-US" dirty="0" smtClean="0">
                <a:solidFill>
                  <a:schemeClr val="bg1"/>
                </a:solidFill>
              </a:rPr>
              <a:t>13.6</a:t>
            </a:r>
            <a:endParaRPr lang="en-US" dirty="0">
              <a:solidFill>
                <a:schemeClr val="bg1"/>
              </a:solidFill>
            </a:endParaRPr>
          </a:p>
        </p:txBody>
      </p:sp>
      <p:sp>
        <p:nvSpPr>
          <p:cNvPr id="5" name="Rectangle 4"/>
          <p:cNvSpPr/>
          <p:nvPr/>
        </p:nvSpPr>
        <p:spPr>
          <a:xfrm>
            <a:off x="228600" y="1143000"/>
            <a:ext cx="939149" cy="914400"/>
          </a:xfrm>
          <a:prstGeom prst="rect">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rPr>
              <a:t>Li</a:t>
            </a:r>
          </a:p>
          <a:p>
            <a:pPr algn="ctr"/>
            <a:r>
              <a:rPr lang="en-US" dirty="0" smtClean="0">
                <a:solidFill>
                  <a:schemeClr val="bg1"/>
                </a:solidFill>
              </a:rPr>
              <a:t>5.4</a:t>
            </a:r>
            <a:endParaRPr lang="en-US" dirty="0">
              <a:solidFill>
                <a:schemeClr val="bg1"/>
              </a:solidFill>
            </a:endParaRPr>
          </a:p>
        </p:txBody>
      </p:sp>
      <p:sp>
        <p:nvSpPr>
          <p:cNvPr id="6" name="Rectangle 5"/>
          <p:cNvSpPr/>
          <p:nvPr/>
        </p:nvSpPr>
        <p:spPr>
          <a:xfrm>
            <a:off x="228600" y="2057400"/>
            <a:ext cx="939149" cy="914400"/>
          </a:xfrm>
          <a:prstGeom prst="rect">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rPr>
              <a:t>Na</a:t>
            </a:r>
          </a:p>
          <a:p>
            <a:pPr algn="ctr"/>
            <a:r>
              <a:rPr lang="en-US" dirty="0" smtClean="0">
                <a:solidFill>
                  <a:schemeClr val="bg1"/>
                </a:solidFill>
              </a:rPr>
              <a:t>5.1</a:t>
            </a:r>
            <a:endParaRPr lang="en-US" dirty="0">
              <a:solidFill>
                <a:schemeClr val="bg1"/>
              </a:solidFill>
            </a:endParaRPr>
          </a:p>
        </p:txBody>
      </p:sp>
      <p:sp>
        <p:nvSpPr>
          <p:cNvPr id="7" name="Rectangle 6"/>
          <p:cNvSpPr/>
          <p:nvPr/>
        </p:nvSpPr>
        <p:spPr>
          <a:xfrm>
            <a:off x="228600" y="2971800"/>
            <a:ext cx="939149" cy="914400"/>
          </a:xfrm>
          <a:prstGeom prst="rect">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rPr>
              <a:t>K</a:t>
            </a:r>
          </a:p>
          <a:p>
            <a:pPr algn="ctr"/>
            <a:r>
              <a:rPr lang="en-US" dirty="0" smtClean="0">
                <a:solidFill>
                  <a:schemeClr val="bg1"/>
                </a:solidFill>
              </a:rPr>
              <a:t>4.3</a:t>
            </a:r>
            <a:endParaRPr lang="en-US" dirty="0">
              <a:solidFill>
                <a:schemeClr val="bg1"/>
              </a:solidFill>
            </a:endParaRPr>
          </a:p>
        </p:txBody>
      </p:sp>
      <p:sp>
        <p:nvSpPr>
          <p:cNvPr id="8" name="Rectangle 7"/>
          <p:cNvSpPr/>
          <p:nvPr/>
        </p:nvSpPr>
        <p:spPr>
          <a:xfrm>
            <a:off x="228600" y="3886200"/>
            <a:ext cx="939149" cy="914400"/>
          </a:xfrm>
          <a:prstGeom prst="rect">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err="1" smtClean="0">
                <a:solidFill>
                  <a:schemeClr val="bg1"/>
                </a:solidFill>
              </a:rPr>
              <a:t>Rb</a:t>
            </a:r>
            <a:r>
              <a:rPr lang="en-US" dirty="0" smtClean="0">
                <a:solidFill>
                  <a:schemeClr val="bg1"/>
                </a:solidFill>
              </a:rPr>
              <a:t> </a:t>
            </a:r>
          </a:p>
          <a:p>
            <a:pPr algn="ctr"/>
            <a:r>
              <a:rPr lang="en-US" dirty="0" smtClean="0">
                <a:solidFill>
                  <a:schemeClr val="bg1"/>
                </a:solidFill>
              </a:rPr>
              <a:t>4.2</a:t>
            </a:r>
            <a:endParaRPr lang="en-US" dirty="0">
              <a:solidFill>
                <a:schemeClr val="bg1"/>
              </a:solidFill>
            </a:endParaRPr>
          </a:p>
        </p:txBody>
      </p:sp>
      <p:sp>
        <p:nvSpPr>
          <p:cNvPr id="9" name="Rectangle 8"/>
          <p:cNvSpPr/>
          <p:nvPr/>
        </p:nvSpPr>
        <p:spPr>
          <a:xfrm>
            <a:off x="228600" y="4800600"/>
            <a:ext cx="939149" cy="914400"/>
          </a:xfrm>
          <a:prstGeom prst="rect">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rPr>
              <a:t>Cs</a:t>
            </a:r>
          </a:p>
          <a:p>
            <a:pPr algn="ctr"/>
            <a:r>
              <a:rPr lang="en-US" dirty="0" smtClean="0">
                <a:solidFill>
                  <a:schemeClr val="bg1"/>
                </a:solidFill>
              </a:rPr>
              <a:t>3.9</a:t>
            </a:r>
            <a:endParaRPr lang="en-US" dirty="0">
              <a:solidFill>
                <a:schemeClr val="bg1"/>
              </a:solidFill>
            </a:endParaRPr>
          </a:p>
        </p:txBody>
      </p:sp>
      <p:sp>
        <p:nvSpPr>
          <p:cNvPr id="11" name="Rectangle 10"/>
          <p:cNvSpPr/>
          <p:nvPr/>
        </p:nvSpPr>
        <p:spPr>
          <a:xfrm>
            <a:off x="1167749" y="1143000"/>
            <a:ext cx="939149" cy="914400"/>
          </a:xfrm>
          <a:prstGeom prst="rect">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rPr>
              <a:t>Be</a:t>
            </a:r>
          </a:p>
          <a:p>
            <a:pPr algn="ctr"/>
            <a:r>
              <a:rPr lang="en-US" dirty="0" smtClean="0">
                <a:solidFill>
                  <a:schemeClr val="bg1"/>
                </a:solidFill>
              </a:rPr>
              <a:t>9.3</a:t>
            </a:r>
            <a:endParaRPr lang="en-US" dirty="0">
              <a:solidFill>
                <a:schemeClr val="bg1"/>
              </a:solidFill>
            </a:endParaRPr>
          </a:p>
        </p:txBody>
      </p:sp>
      <p:sp>
        <p:nvSpPr>
          <p:cNvPr id="12" name="Rectangle 11"/>
          <p:cNvSpPr/>
          <p:nvPr/>
        </p:nvSpPr>
        <p:spPr>
          <a:xfrm>
            <a:off x="1167749" y="2057400"/>
            <a:ext cx="939149" cy="914400"/>
          </a:xfrm>
          <a:prstGeom prst="rect">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rPr>
              <a:t>Mg</a:t>
            </a:r>
          </a:p>
          <a:p>
            <a:pPr algn="ctr"/>
            <a:r>
              <a:rPr lang="en-US" dirty="0" smtClean="0">
                <a:solidFill>
                  <a:schemeClr val="bg1"/>
                </a:solidFill>
              </a:rPr>
              <a:t>7.6</a:t>
            </a:r>
            <a:endParaRPr lang="en-US" dirty="0">
              <a:solidFill>
                <a:schemeClr val="bg1"/>
              </a:solidFill>
            </a:endParaRPr>
          </a:p>
        </p:txBody>
      </p:sp>
      <p:sp>
        <p:nvSpPr>
          <p:cNvPr id="13" name="Rectangle 12"/>
          <p:cNvSpPr/>
          <p:nvPr/>
        </p:nvSpPr>
        <p:spPr>
          <a:xfrm>
            <a:off x="1167749" y="2971800"/>
            <a:ext cx="939149" cy="914400"/>
          </a:xfrm>
          <a:prstGeom prst="rect">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rPr>
              <a:t>Ca</a:t>
            </a:r>
          </a:p>
          <a:p>
            <a:pPr algn="ctr"/>
            <a:r>
              <a:rPr lang="en-US" dirty="0" smtClean="0">
                <a:solidFill>
                  <a:schemeClr val="bg1"/>
                </a:solidFill>
              </a:rPr>
              <a:t>6.1</a:t>
            </a:r>
            <a:endParaRPr lang="en-US" dirty="0">
              <a:solidFill>
                <a:schemeClr val="bg1"/>
              </a:solidFill>
            </a:endParaRPr>
          </a:p>
        </p:txBody>
      </p:sp>
      <p:sp>
        <p:nvSpPr>
          <p:cNvPr id="14" name="Rectangle 13"/>
          <p:cNvSpPr/>
          <p:nvPr/>
        </p:nvSpPr>
        <p:spPr>
          <a:xfrm>
            <a:off x="1167749" y="3886200"/>
            <a:ext cx="939149" cy="914400"/>
          </a:xfrm>
          <a:prstGeom prst="rect">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err="1" smtClean="0">
                <a:solidFill>
                  <a:schemeClr val="bg1"/>
                </a:solidFill>
              </a:rPr>
              <a:t>Sr</a:t>
            </a:r>
            <a:endParaRPr lang="en-US" dirty="0" smtClean="0">
              <a:solidFill>
                <a:schemeClr val="bg1"/>
              </a:solidFill>
            </a:endParaRPr>
          </a:p>
          <a:p>
            <a:pPr algn="ctr"/>
            <a:r>
              <a:rPr lang="en-US" dirty="0" smtClean="0">
                <a:solidFill>
                  <a:schemeClr val="bg1"/>
                </a:solidFill>
              </a:rPr>
              <a:t>5.7</a:t>
            </a:r>
            <a:endParaRPr lang="en-US" dirty="0">
              <a:solidFill>
                <a:schemeClr val="bg1"/>
              </a:solidFill>
            </a:endParaRPr>
          </a:p>
        </p:txBody>
      </p:sp>
      <p:sp>
        <p:nvSpPr>
          <p:cNvPr id="15" name="Rectangle 14"/>
          <p:cNvSpPr/>
          <p:nvPr/>
        </p:nvSpPr>
        <p:spPr>
          <a:xfrm>
            <a:off x="1167749" y="4800600"/>
            <a:ext cx="939149" cy="914400"/>
          </a:xfrm>
          <a:prstGeom prst="rect">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err="1" smtClean="0">
                <a:solidFill>
                  <a:schemeClr val="bg1"/>
                </a:solidFill>
              </a:rPr>
              <a:t>Ba</a:t>
            </a:r>
            <a:endParaRPr lang="en-US" dirty="0" smtClean="0">
              <a:solidFill>
                <a:schemeClr val="bg1"/>
              </a:solidFill>
            </a:endParaRPr>
          </a:p>
          <a:p>
            <a:pPr algn="ctr"/>
            <a:r>
              <a:rPr lang="en-US" dirty="0" smtClean="0">
                <a:solidFill>
                  <a:schemeClr val="bg1"/>
                </a:solidFill>
              </a:rPr>
              <a:t>5.2</a:t>
            </a:r>
            <a:endParaRPr lang="en-US" dirty="0">
              <a:solidFill>
                <a:schemeClr val="bg1"/>
              </a:solidFill>
            </a:endParaRPr>
          </a:p>
        </p:txBody>
      </p:sp>
      <p:sp>
        <p:nvSpPr>
          <p:cNvPr id="17" name="Rectangle 16"/>
          <p:cNvSpPr/>
          <p:nvPr/>
        </p:nvSpPr>
        <p:spPr>
          <a:xfrm>
            <a:off x="2308144" y="1143000"/>
            <a:ext cx="939149" cy="914400"/>
          </a:xfrm>
          <a:prstGeom prst="rect">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rPr>
              <a:t>B</a:t>
            </a:r>
          </a:p>
          <a:p>
            <a:pPr algn="ctr"/>
            <a:r>
              <a:rPr lang="en-US" dirty="0" smtClean="0">
                <a:solidFill>
                  <a:schemeClr val="bg1"/>
                </a:solidFill>
              </a:rPr>
              <a:t>8.3</a:t>
            </a:r>
            <a:endParaRPr lang="en-US" dirty="0">
              <a:solidFill>
                <a:schemeClr val="bg1"/>
              </a:solidFill>
            </a:endParaRPr>
          </a:p>
        </p:txBody>
      </p:sp>
      <p:sp>
        <p:nvSpPr>
          <p:cNvPr id="18" name="Rectangle 17"/>
          <p:cNvSpPr/>
          <p:nvPr/>
        </p:nvSpPr>
        <p:spPr>
          <a:xfrm>
            <a:off x="2308144" y="2057400"/>
            <a:ext cx="939149" cy="914400"/>
          </a:xfrm>
          <a:prstGeom prst="rect">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rPr>
              <a:t>Al</a:t>
            </a:r>
          </a:p>
          <a:p>
            <a:pPr algn="ctr"/>
            <a:r>
              <a:rPr lang="en-US" dirty="0">
                <a:solidFill>
                  <a:schemeClr val="bg1"/>
                </a:solidFill>
              </a:rPr>
              <a:t>6</a:t>
            </a:r>
          </a:p>
        </p:txBody>
      </p:sp>
      <p:sp>
        <p:nvSpPr>
          <p:cNvPr id="19" name="Rectangle 18"/>
          <p:cNvSpPr/>
          <p:nvPr/>
        </p:nvSpPr>
        <p:spPr>
          <a:xfrm>
            <a:off x="2308144" y="2971800"/>
            <a:ext cx="939149" cy="914400"/>
          </a:xfrm>
          <a:prstGeom prst="rect">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err="1" smtClean="0">
                <a:solidFill>
                  <a:schemeClr val="bg1"/>
                </a:solidFill>
              </a:rPr>
              <a:t>Ga</a:t>
            </a:r>
            <a:endParaRPr lang="en-US" dirty="0" smtClean="0">
              <a:solidFill>
                <a:schemeClr val="bg1"/>
              </a:solidFill>
            </a:endParaRPr>
          </a:p>
          <a:p>
            <a:pPr algn="ctr"/>
            <a:r>
              <a:rPr lang="en-US" dirty="0">
                <a:solidFill>
                  <a:schemeClr val="bg1"/>
                </a:solidFill>
              </a:rPr>
              <a:t>6</a:t>
            </a:r>
          </a:p>
        </p:txBody>
      </p:sp>
      <p:sp>
        <p:nvSpPr>
          <p:cNvPr id="20" name="Rectangle 19"/>
          <p:cNvSpPr/>
          <p:nvPr/>
        </p:nvSpPr>
        <p:spPr>
          <a:xfrm>
            <a:off x="2308144" y="3886200"/>
            <a:ext cx="939149" cy="914400"/>
          </a:xfrm>
          <a:prstGeom prst="rect">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rPr>
              <a:t>In</a:t>
            </a:r>
          </a:p>
          <a:p>
            <a:pPr algn="ctr"/>
            <a:r>
              <a:rPr lang="en-US" dirty="0" smtClean="0">
                <a:solidFill>
                  <a:schemeClr val="bg1"/>
                </a:solidFill>
              </a:rPr>
              <a:t>5.8</a:t>
            </a:r>
            <a:endParaRPr lang="en-US" dirty="0">
              <a:solidFill>
                <a:schemeClr val="bg1"/>
              </a:solidFill>
            </a:endParaRPr>
          </a:p>
        </p:txBody>
      </p:sp>
      <p:sp>
        <p:nvSpPr>
          <p:cNvPr id="23" name="Rectangle 22"/>
          <p:cNvSpPr/>
          <p:nvPr/>
        </p:nvSpPr>
        <p:spPr>
          <a:xfrm>
            <a:off x="3247292" y="1143000"/>
            <a:ext cx="939149" cy="914400"/>
          </a:xfrm>
          <a:prstGeom prst="rect">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rPr>
              <a:t>C</a:t>
            </a:r>
          </a:p>
          <a:p>
            <a:pPr algn="ctr"/>
            <a:r>
              <a:rPr lang="en-US" dirty="0" smtClean="0">
                <a:solidFill>
                  <a:schemeClr val="bg1"/>
                </a:solidFill>
              </a:rPr>
              <a:t>11.3</a:t>
            </a:r>
            <a:endParaRPr lang="en-US" dirty="0">
              <a:solidFill>
                <a:schemeClr val="bg1"/>
              </a:solidFill>
            </a:endParaRPr>
          </a:p>
        </p:txBody>
      </p:sp>
      <p:sp>
        <p:nvSpPr>
          <p:cNvPr id="24" name="Rectangle 23"/>
          <p:cNvSpPr/>
          <p:nvPr/>
        </p:nvSpPr>
        <p:spPr>
          <a:xfrm>
            <a:off x="3247292" y="2057400"/>
            <a:ext cx="939149" cy="914400"/>
          </a:xfrm>
          <a:prstGeom prst="rect">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rPr>
              <a:t>Si</a:t>
            </a:r>
          </a:p>
          <a:p>
            <a:pPr algn="ctr"/>
            <a:r>
              <a:rPr lang="en-US" dirty="0" smtClean="0">
                <a:solidFill>
                  <a:schemeClr val="bg1"/>
                </a:solidFill>
              </a:rPr>
              <a:t>8.2</a:t>
            </a:r>
            <a:endParaRPr lang="en-US" dirty="0">
              <a:solidFill>
                <a:schemeClr val="bg1"/>
              </a:solidFill>
            </a:endParaRPr>
          </a:p>
        </p:txBody>
      </p:sp>
      <p:sp>
        <p:nvSpPr>
          <p:cNvPr id="25" name="Rectangle 24"/>
          <p:cNvSpPr/>
          <p:nvPr/>
        </p:nvSpPr>
        <p:spPr>
          <a:xfrm>
            <a:off x="3247292" y="2971800"/>
            <a:ext cx="939149" cy="914400"/>
          </a:xfrm>
          <a:prstGeom prst="rect">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err="1" smtClean="0">
                <a:solidFill>
                  <a:schemeClr val="bg1"/>
                </a:solidFill>
              </a:rPr>
              <a:t>Ge</a:t>
            </a:r>
            <a:endParaRPr lang="en-US" dirty="0" smtClean="0">
              <a:solidFill>
                <a:schemeClr val="bg1"/>
              </a:solidFill>
            </a:endParaRPr>
          </a:p>
          <a:p>
            <a:pPr algn="ctr"/>
            <a:r>
              <a:rPr lang="en-US" dirty="0" smtClean="0">
                <a:solidFill>
                  <a:schemeClr val="bg1"/>
                </a:solidFill>
              </a:rPr>
              <a:t>7.9</a:t>
            </a:r>
            <a:endParaRPr lang="en-US" dirty="0">
              <a:solidFill>
                <a:schemeClr val="bg1"/>
              </a:solidFill>
            </a:endParaRPr>
          </a:p>
        </p:txBody>
      </p:sp>
      <p:sp>
        <p:nvSpPr>
          <p:cNvPr id="26" name="Rectangle 25"/>
          <p:cNvSpPr/>
          <p:nvPr/>
        </p:nvSpPr>
        <p:spPr>
          <a:xfrm>
            <a:off x="3247292" y="3886200"/>
            <a:ext cx="939149" cy="914400"/>
          </a:xfrm>
          <a:prstGeom prst="rect">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err="1" smtClean="0">
                <a:solidFill>
                  <a:schemeClr val="bg1"/>
                </a:solidFill>
              </a:rPr>
              <a:t>Sn</a:t>
            </a:r>
            <a:endParaRPr lang="en-US" dirty="0" smtClean="0">
              <a:solidFill>
                <a:schemeClr val="bg1"/>
              </a:solidFill>
            </a:endParaRPr>
          </a:p>
          <a:p>
            <a:pPr algn="ctr"/>
            <a:r>
              <a:rPr lang="en-US" dirty="0" smtClean="0">
                <a:solidFill>
                  <a:schemeClr val="bg1"/>
                </a:solidFill>
              </a:rPr>
              <a:t>7.3</a:t>
            </a:r>
            <a:endParaRPr lang="en-US" dirty="0">
              <a:solidFill>
                <a:schemeClr val="bg1"/>
              </a:solidFill>
            </a:endParaRPr>
          </a:p>
        </p:txBody>
      </p:sp>
      <p:sp>
        <p:nvSpPr>
          <p:cNvPr id="29" name="Rectangle 28"/>
          <p:cNvSpPr/>
          <p:nvPr/>
        </p:nvSpPr>
        <p:spPr>
          <a:xfrm>
            <a:off x="4186441" y="1143000"/>
            <a:ext cx="939149" cy="914400"/>
          </a:xfrm>
          <a:prstGeom prst="rect">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rPr>
              <a:t>N</a:t>
            </a:r>
          </a:p>
          <a:p>
            <a:pPr algn="ctr"/>
            <a:r>
              <a:rPr lang="en-US" dirty="0" smtClean="0">
                <a:solidFill>
                  <a:schemeClr val="bg1"/>
                </a:solidFill>
              </a:rPr>
              <a:t>14.5</a:t>
            </a:r>
            <a:endParaRPr lang="en-US" dirty="0">
              <a:solidFill>
                <a:schemeClr val="bg1"/>
              </a:solidFill>
            </a:endParaRPr>
          </a:p>
        </p:txBody>
      </p:sp>
      <p:sp>
        <p:nvSpPr>
          <p:cNvPr id="30" name="Rectangle 29"/>
          <p:cNvSpPr/>
          <p:nvPr/>
        </p:nvSpPr>
        <p:spPr>
          <a:xfrm>
            <a:off x="4186441" y="2057400"/>
            <a:ext cx="939149" cy="914400"/>
          </a:xfrm>
          <a:prstGeom prst="rect">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rPr>
              <a:t>P</a:t>
            </a:r>
          </a:p>
          <a:p>
            <a:pPr algn="ctr"/>
            <a:r>
              <a:rPr lang="en-US" dirty="0" smtClean="0">
                <a:solidFill>
                  <a:schemeClr val="bg1"/>
                </a:solidFill>
              </a:rPr>
              <a:t>10.5</a:t>
            </a:r>
            <a:endParaRPr lang="en-US" dirty="0">
              <a:solidFill>
                <a:schemeClr val="bg1"/>
              </a:solidFill>
            </a:endParaRPr>
          </a:p>
        </p:txBody>
      </p:sp>
      <p:sp>
        <p:nvSpPr>
          <p:cNvPr id="31" name="Rectangle 30"/>
          <p:cNvSpPr/>
          <p:nvPr/>
        </p:nvSpPr>
        <p:spPr>
          <a:xfrm>
            <a:off x="4186441" y="2971800"/>
            <a:ext cx="939149" cy="914400"/>
          </a:xfrm>
          <a:prstGeom prst="rect">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rPr>
              <a:t>As</a:t>
            </a:r>
          </a:p>
          <a:p>
            <a:pPr algn="ctr"/>
            <a:r>
              <a:rPr lang="en-US" dirty="0" smtClean="0">
                <a:solidFill>
                  <a:schemeClr val="bg1"/>
                </a:solidFill>
              </a:rPr>
              <a:t>9.8</a:t>
            </a:r>
            <a:endParaRPr lang="en-US" dirty="0">
              <a:solidFill>
                <a:schemeClr val="bg1"/>
              </a:solidFill>
            </a:endParaRPr>
          </a:p>
        </p:txBody>
      </p:sp>
      <p:sp>
        <p:nvSpPr>
          <p:cNvPr id="32" name="Rectangle 31"/>
          <p:cNvSpPr/>
          <p:nvPr/>
        </p:nvSpPr>
        <p:spPr>
          <a:xfrm>
            <a:off x="4186441" y="3886200"/>
            <a:ext cx="939149" cy="914400"/>
          </a:xfrm>
          <a:prstGeom prst="rect">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err="1" smtClean="0">
                <a:solidFill>
                  <a:schemeClr val="bg1"/>
                </a:solidFill>
              </a:rPr>
              <a:t>Sb</a:t>
            </a:r>
            <a:endParaRPr lang="en-US" dirty="0" smtClean="0">
              <a:solidFill>
                <a:schemeClr val="bg1"/>
              </a:solidFill>
            </a:endParaRPr>
          </a:p>
          <a:p>
            <a:pPr algn="ctr"/>
            <a:r>
              <a:rPr lang="en-US" dirty="0" smtClean="0">
                <a:solidFill>
                  <a:schemeClr val="bg1"/>
                </a:solidFill>
              </a:rPr>
              <a:t>8.6</a:t>
            </a:r>
            <a:endParaRPr lang="en-US" dirty="0">
              <a:solidFill>
                <a:schemeClr val="bg1"/>
              </a:solidFill>
            </a:endParaRPr>
          </a:p>
        </p:txBody>
      </p:sp>
      <p:sp>
        <p:nvSpPr>
          <p:cNvPr id="35" name="Rectangle 34"/>
          <p:cNvSpPr/>
          <p:nvPr/>
        </p:nvSpPr>
        <p:spPr>
          <a:xfrm>
            <a:off x="5125590" y="1143000"/>
            <a:ext cx="939149" cy="914400"/>
          </a:xfrm>
          <a:prstGeom prst="rect">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rPr>
              <a:t>O</a:t>
            </a:r>
          </a:p>
          <a:p>
            <a:pPr algn="ctr"/>
            <a:r>
              <a:rPr lang="en-US" dirty="0" smtClean="0">
                <a:solidFill>
                  <a:schemeClr val="bg1"/>
                </a:solidFill>
              </a:rPr>
              <a:t>13.6</a:t>
            </a:r>
            <a:endParaRPr lang="en-US" dirty="0">
              <a:solidFill>
                <a:schemeClr val="bg1"/>
              </a:solidFill>
            </a:endParaRPr>
          </a:p>
        </p:txBody>
      </p:sp>
      <p:sp>
        <p:nvSpPr>
          <p:cNvPr id="36" name="Rectangle 35"/>
          <p:cNvSpPr/>
          <p:nvPr/>
        </p:nvSpPr>
        <p:spPr>
          <a:xfrm>
            <a:off x="5125590" y="2057400"/>
            <a:ext cx="939149" cy="914400"/>
          </a:xfrm>
          <a:prstGeom prst="rect">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rPr>
              <a:t>S</a:t>
            </a:r>
          </a:p>
          <a:p>
            <a:pPr algn="ctr"/>
            <a:r>
              <a:rPr lang="en-US" dirty="0" smtClean="0">
                <a:solidFill>
                  <a:schemeClr val="bg1"/>
                </a:solidFill>
              </a:rPr>
              <a:t>10.4</a:t>
            </a:r>
            <a:endParaRPr lang="en-US" dirty="0">
              <a:solidFill>
                <a:schemeClr val="bg1"/>
              </a:solidFill>
            </a:endParaRPr>
          </a:p>
        </p:txBody>
      </p:sp>
      <p:sp>
        <p:nvSpPr>
          <p:cNvPr id="37" name="Rectangle 36"/>
          <p:cNvSpPr/>
          <p:nvPr/>
        </p:nvSpPr>
        <p:spPr>
          <a:xfrm>
            <a:off x="5125590" y="2971800"/>
            <a:ext cx="939149" cy="914400"/>
          </a:xfrm>
          <a:prstGeom prst="rect">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rPr>
              <a:t>Se</a:t>
            </a:r>
          </a:p>
          <a:p>
            <a:pPr algn="ctr"/>
            <a:r>
              <a:rPr lang="en-US" dirty="0" smtClean="0">
                <a:solidFill>
                  <a:schemeClr val="bg1"/>
                </a:solidFill>
              </a:rPr>
              <a:t>9.8</a:t>
            </a:r>
            <a:endParaRPr lang="en-US" dirty="0">
              <a:solidFill>
                <a:schemeClr val="bg1"/>
              </a:solidFill>
            </a:endParaRPr>
          </a:p>
        </p:txBody>
      </p:sp>
      <p:sp>
        <p:nvSpPr>
          <p:cNvPr id="38" name="Rectangle 37"/>
          <p:cNvSpPr/>
          <p:nvPr/>
        </p:nvSpPr>
        <p:spPr>
          <a:xfrm>
            <a:off x="5125590" y="3886200"/>
            <a:ext cx="939149" cy="914400"/>
          </a:xfrm>
          <a:prstGeom prst="rect">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rPr>
              <a:t>Te</a:t>
            </a:r>
          </a:p>
          <a:p>
            <a:pPr algn="ctr"/>
            <a:r>
              <a:rPr lang="en-US" dirty="0">
                <a:solidFill>
                  <a:schemeClr val="bg1"/>
                </a:solidFill>
              </a:rPr>
              <a:t>9</a:t>
            </a:r>
          </a:p>
        </p:txBody>
      </p:sp>
      <p:sp>
        <p:nvSpPr>
          <p:cNvPr id="41" name="Rectangle 40"/>
          <p:cNvSpPr/>
          <p:nvPr/>
        </p:nvSpPr>
        <p:spPr>
          <a:xfrm>
            <a:off x="6064738" y="1143000"/>
            <a:ext cx="939149" cy="914400"/>
          </a:xfrm>
          <a:prstGeom prst="rect">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rPr>
              <a:t>F</a:t>
            </a:r>
          </a:p>
          <a:p>
            <a:pPr algn="ctr"/>
            <a:r>
              <a:rPr lang="en-US" dirty="0" smtClean="0">
                <a:solidFill>
                  <a:schemeClr val="bg1"/>
                </a:solidFill>
              </a:rPr>
              <a:t>17.4</a:t>
            </a:r>
            <a:endParaRPr lang="en-US" dirty="0">
              <a:solidFill>
                <a:schemeClr val="bg1"/>
              </a:solidFill>
            </a:endParaRPr>
          </a:p>
        </p:txBody>
      </p:sp>
      <p:sp>
        <p:nvSpPr>
          <p:cNvPr id="42" name="Rectangle 41"/>
          <p:cNvSpPr/>
          <p:nvPr/>
        </p:nvSpPr>
        <p:spPr>
          <a:xfrm>
            <a:off x="6064738" y="2057400"/>
            <a:ext cx="939149" cy="914400"/>
          </a:xfrm>
          <a:prstGeom prst="rect">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err="1" smtClean="0">
                <a:solidFill>
                  <a:schemeClr val="bg1"/>
                </a:solidFill>
              </a:rPr>
              <a:t>Cl</a:t>
            </a:r>
            <a:endParaRPr lang="en-US" dirty="0" smtClean="0">
              <a:solidFill>
                <a:schemeClr val="bg1"/>
              </a:solidFill>
            </a:endParaRPr>
          </a:p>
          <a:p>
            <a:pPr algn="ctr"/>
            <a:r>
              <a:rPr lang="en-US" dirty="0" smtClean="0">
                <a:solidFill>
                  <a:schemeClr val="bg1"/>
                </a:solidFill>
              </a:rPr>
              <a:t>13</a:t>
            </a:r>
            <a:endParaRPr lang="en-US" dirty="0">
              <a:solidFill>
                <a:schemeClr val="bg1"/>
              </a:solidFill>
            </a:endParaRPr>
          </a:p>
        </p:txBody>
      </p:sp>
      <p:sp>
        <p:nvSpPr>
          <p:cNvPr id="43" name="Rectangle 42"/>
          <p:cNvSpPr/>
          <p:nvPr/>
        </p:nvSpPr>
        <p:spPr>
          <a:xfrm>
            <a:off x="6064738" y="2971800"/>
            <a:ext cx="939149" cy="914400"/>
          </a:xfrm>
          <a:prstGeom prst="rect">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rPr>
              <a:t>Br</a:t>
            </a:r>
          </a:p>
          <a:p>
            <a:pPr algn="ctr"/>
            <a:r>
              <a:rPr lang="en-US" dirty="0" smtClean="0">
                <a:solidFill>
                  <a:schemeClr val="bg1"/>
                </a:solidFill>
              </a:rPr>
              <a:t>11.8</a:t>
            </a:r>
            <a:endParaRPr lang="en-US" dirty="0">
              <a:solidFill>
                <a:schemeClr val="bg1"/>
              </a:solidFill>
            </a:endParaRPr>
          </a:p>
        </p:txBody>
      </p:sp>
      <p:sp>
        <p:nvSpPr>
          <p:cNvPr id="44" name="Rectangle 43"/>
          <p:cNvSpPr/>
          <p:nvPr/>
        </p:nvSpPr>
        <p:spPr>
          <a:xfrm>
            <a:off x="6064738" y="3886200"/>
            <a:ext cx="939149" cy="914400"/>
          </a:xfrm>
          <a:prstGeom prst="rect">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rPr>
              <a:t>I</a:t>
            </a:r>
          </a:p>
          <a:p>
            <a:pPr algn="ctr"/>
            <a:r>
              <a:rPr lang="en-US" dirty="0" smtClean="0">
                <a:solidFill>
                  <a:schemeClr val="bg1"/>
                </a:solidFill>
              </a:rPr>
              <a:t>10.5</a:t>
            </a:r>
            <a:endParaRPr lang="en-US" dirty="0">
              <a:solidFill>
                <a:schemeClr val="bg1"/>
              </a:solidFill>
            </a:endParaRPr>
          </a:p>
        </p:txBody>
      </p:sp>
      <p:sp>
        <p:nvSpPr>
          <p:cNvPr id="46" name="Rectangle 45"/>
          <p:cNvSpPr/>
          <p:nvPr/>
        </p:nvSpPr>
        <p:spPr>
          <a:xfrm>
            <a:off x="7003887" y="228600"/>
            <a:ext cx="939149" cy="914400"/>
          </a:xfrm>
          <a:prstGeom prst="rect">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rPr>
              <a:t>He</a:t>
            </a:r>
          </a:p>
          <a:p>
            <a:pPr algn="ctr"/>
            <a:r>
              <a:rPr lang="en-US" dirty="0" smtClean="0">
                <a:solidFill>
                  <a:schemeClr val="bg1"/>
                </a:solidFill>
              </a:rPr>
              <a:t>24.6</a:t>
            </a:r>
            <a:endParaRPr lang="en-US" dirty="0">
              <a:solidFill>
                <a:schemeClr val="bg1"/>
              </a:solidFill>
            </a:endParaRPr>
          </a:p>
        </p:txBody>
      </p:sp>
      <p:sp>
        <p:nvSpPr>
          <p:cNvPr id="47" name="Rectangle 46"/>
          <p:cNvSpPr/>
          <p:nvPr/>
        </p:nvSpPr>
        <p:spPr>
          <a:xfrm>
            <a:off x="7003887" y="1143000"/>
            <a:ext cx="939149" cy="914400"/>
          </a:xfrm>
          <a:prstGeom prst="rect">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rPr>
              <a:t>Ne</a:t>
            </a:r>
          </a:p>
          <a:p>
            <a:pPr algn="ctr"/>
            <a:r>
              <a:rPr lang="en-US" dirty="0" smtClean="0">
                <a:solidFill>
                  <a:schemeClr val="bg1"/>
                </a:solidFill>
              </a:rPr>
              <a:t>21.6</a:t>
            </a:r>
            <a:endParaRPr lang="en-US" dirty="0">
              <a:solidFill>
                <a:schemeClr val="bg1"/>
              </a:solidFill>
            </a:endParaRPr>
          </a:p>
        </p:txBody>
      </p:sp>
      <p:sp>
        <p:nvSpPr>
          <p:cNvPr id="48" name="Rectangle 47"/>
          <p:cNvSpPr/>
          <p:nvPr/>
        </p:nvSpPr>
        <p:spPr>
          <a:xfrm>
            <a:off x="7003887" y="2057400"/>
            <a:ext cx="939149" cy="914400"/>
          </a:xfrm>
          <a:prstGeom prst="rect">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err="1" smtClean="0">
                <a:solidFill>
                  <a:schemeClr val="bg1"/>
                </a:solidFill>
              </a:rPr>
              <a:t>Ar</a:t>
            </a:r>
            <a:endParaRPr lang="en-US" dirty="0" smtClean="0">
              <a:solidFill>
                <a:schemeClr val="bg1"/>
              </a:solidFill>
            </a:endParaRPr>
          </a:p>
          <a:p>
            <a:pPr algn="ctr"/>
            <a:r>
              <a:rPr lang="en-US" dirty="0" smtClean="0">
                <a:solidFill>
                  <a:schemeClr val="bg1"/>
                </a:solidFill>
              </a:rPr>
              <a:t>15.8</a:t>
            </a:r>
            <a:endParaRPr lang="en-US" dirty="0">
              <a:solidFill>
                <a:schemeClr val="bg1"/>
              </a:solidFill>
            </a:endParaRPr>
          </a:p>
        </p:txBody>
      </p:sp>
      <p:sp>
        <p:nvSpPr>
          <p:cNvPr id="49" name="Rectangle 48"/>
          <p:cNvSpPr/>
          <p:nvPr/>
        </p:nvSpPr>
        <p:spPr>
          <a:xfrm>
            <a:off x="7003887" y="2971800"/>
            <a:ext cx="939149" cy="914400"/>
          </a:xfrm>
          <a:prstGeom prst="rect">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rPr>
              <a:t>Kr</a:t>
            </a:r>
          </a:p>
          <a:p>
            <a:pPr algn="ctr"/>
            <a:r>
              <a:rPr lang="en-US" dirty="0" smtClean="0">
                <a:solidFill>
                  <a:schemeClr val="bg1"/>
                </a:solidFill>
              </a:rPr>
              <a:t>14</a:t>
            </a:r>
            <a:endParaRPr lang="en-US" dirty="0">
              <a:solidFill>
                <a:schemeClr val="bg1"/>
              </a:solidFill>
            </a:endParaRPr>
          </a:p>
        </p:txBody>
      </p:sp>
      <p:sp>
        <p:nvSpPr>
          <p:cNvPr id="50" name="Rectangle 49"/>
          <p:cNvSpPr/>
          <p:nvPr/>
        </p:nvSpPr>
        <p:spPr>
          <a:xfrm>
            <a:off x="7003887" y="3886200"/>
            <a:ext cx="939149" cy="914400"/>
          </a:xfrm>
          <a:prstGeom prst="rect">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err="1" smtClean="0">
                <a:solidFill>
                  <a:schemeClr val="bg1"/>
                </a:solidFill>
              </a:rPr>
              <a:t>Xe</a:t>
            </a:r>
            <a:endParaRPr lang="en-US" dirty="0" smtClean="0">
              <a:solidFill>
                <a:schemeClr val="bg1"/>
              </a:solidFill>
            </a:endParaRPr>
          </a:p>
          <a:p>
            <a:pPr algn="ctr"/>
            <a:r>
              <a:rPr lang="en-US" dirty="0" smtClean="0">
                <a:solidFill>
                  <a:schemeClr val="bg1"/>
                </a:solidFill>
              </a:rPr>
              <a:t>12.1</a:t>
            </a:r>
            <a:endParaRPr lang="en-US" dirty="0">
              <a:solidFill>
                <a:schemeClr val="bg1"/>
              </a:solidFill>
            </a:endParaRPr>
          </a:p>
        </p:txBody>
      </p:sp>
      <p:sp>
        <p:nvSpPr>
          <p:cNvPr id="53" name="Rectangle 52"/>
          <p:cNvSpPr/>
          <p:nvPr/>
        </p:nvSpPr>
        <p:spPr>
          <a:xfrm>
            <a:off x="2308144" y="4800600"/>
            <a:ext cx="939149" cy="914400"/>
          </a:xfrm>
          <a:prstGeom prst="rect">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err="1" smtClean="0">
                <a:solidFill>
                  <a:schemeClr val="bg1"/>
                </a:solidFill>
              </a:rPr>
              <a:t>Tl</a:t>
            </a:r>
            <a:endParaRPr lang="en-US" dirty="0" smtClean="0">
              <a:solidFill>
                <a:schemeClr val="bg1"/>
              </a:solidFill>
            </a:endParaRPr>
          </a:p>
          <a:p>
            <a:pPr algn="ctr"/>
            <a:r>
              <a:rPr lang="en-US" dirty="0" smtClean="0">
                <a:solidFill>
                  <a:schemeClr val="bg1"/>
                </a:solidFill>
              </a:rPr>
              <a:t>6.1</a:t>
            </a:r>
            <a:endParaRPr lang="en-US" dirty="0">
              <a:solidFill>
                <a:schemeClr val="bg1"/>
              </a:solidFill>
            </a:endParaRPr>
          </a:p>
        </p:txBody>
      </p:sp>
      <p:sp>
        <p:nvSpPr>
          <p:cNvPr id="54" name="Rectangle 53"/>
          <p:cNvSpPr/>
          <p:nvPr/>
        </p:nvSpPr>
        <p:spPr>
          <a:xfrm>
            <a:off x="3247292" y="4800600"/>
            <a:ext cx="939149" cy="914400"/>
          </a:xfrm>
          <a:prstGeom prst="rect">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err="1" smtClean="0">
                <a:solidFill>
                  <a:schemeClr val="bg1"/>
                </a:solidFill>
              </a:rPr>
              <a:t>Pb</a:t>
            </a:r>
            <a:endParaRPr lang="en-US" dirty="0" smtClean="0">
              <a:solidFill>
                <a:schemeClr val="bg1"/>
              </a:solidFill>
            </a:endParaRPr>
          </a:p>
          <a:p>
            <a:pPr algn="ctr"/>
            <a:r>
              <a:rPr lang="en-US" dirty="0" smtClean="0">
                <a:solidFill>
                  <a:schemeClr val="bg1"/>
                </a:solidFill>
              </a:rPr>
              <a:t>7.4</a:t>
            </a:r>
            <a:endParaRPr lang="en-US" dirty="0">
              <a:solidFill>
                <a:schemeClr val="bg1"/>
              </a:solidFill>
            </a:endParaRPr>
          </a:p>
        </p:txBody>
      </p:sp>
      <p:sp>
        <p:nvSpPr>
          <p:cNvPr id="55" name="Rectangle 54"/>
          <p:cNvSpPr/>
          <p:nvPr/>
        </p:nvSpPr>
        <p:spPr>
          <a:xfrm>
            <a:off x="4186441" y="4800600"/>
            <a:ext cx="939149" cy="914400"/>
          </a:xfrm>
          <a:prstGeom prst="rect">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rPr>
              <a:t>Bi</a:t>
            </a:r>
          </a:p>
          <a:p>
            <a:pPr algn="ctr"/>
            <a:r>
              <a:rPr lang="en-US" dirty="0" smtClean="0">
                <a:solidFill>
                  <a:schemeClr val="bg1"/>
                </a:solidFill>
              </a:rPr>
              <a:t>7.3</a:t>
            </a:r>
            <a:endParaRPr lang="en-US" dirty="0">
              <a:solidFill>
                <a:schemeClr val="bg1"/>
              </a:solidFill>
            </a:endParaRPr>
          </a:p>
        </p:txBody>
      </p:sp>
      <p:sp>
        <p:nvSpPr>
          <p:cNvPr id="56" name="Rectangle 55"/>
          <p:cNvSpPr/>
          <p:nvPr/>
        </p:nvSpPr>
        <p:spPr>
          <a:xfrm>
            <a:off x="5125590" y="4800600"/>
            <a:ext cx="939149" cy="914400"/>
          </a:xfrm>
          <a:prstGeom prst="rect">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rPr>
              <a:t>Po</a:t>
            </a:r>
          </a:p>
          <a:p>
            <a:pPr algn="ctr"/>
            <a:r>
              <a:rPr lang="en-US" dirty="0" smtClean="0">
                <a:solidFill>
                  <a:schemeClr val="bg1"/>
                </a:solidFill>
              </a:rPr>
              <a:t>8.4</a:t>
            </a:r>
            <a:endParaRPr lang="en-US" dirty="0">
              <a:solidFill>
                <a:schemeClr val="bg1"/>
              </a:solidFill>
            </a:endParaRPr>
          </a:p>
        </p:txBody>
      </p:sp>
      <p:sp>
        <p:nvSpPr>
          <p:cNvPr id="57" name="Rectangle 56"/>
          <p:cNvSpPr/>
          <p:nvPr/>
        </p:nvSpPr>
        <p:spPr>
          <a:xfrm>
            <a:off x="6064738" y="4800600"/>
            <a:ext cx="939149" cy="914400"/>
          </a:xfrm>
          <a:prstGeom prst="rect">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rPr>
              <a:t>At</a:t>
            </a:r>
          </a:p>
          <a:p>
            <a:pPr algn="ctr"/>
            <a:r>
              <a:rPr lang="en-US" dirty="0" smtClean="0">
                <a:solidFill>
                  <a:schemeClr val="bg1"/>
                </a:solidFill>
              </a:rPr>
              <a:t>9.3</a:t>
            </a:r>
            <a:endParaRPr lang="en-US" dirty="0">
              <a:solidFill>
                <a:schemeClr val="bg1"/>
              </a:solidFill>
            </a:endParaRPr>
          </a:p>
        </p:txBody>
      </p:sp>
      <p:sp>
        <p:nvSpPr>
          <p:cNvPr id="58" name="Rectangle 57"/>
          <p:cNvSpPr/>
          <p:nvPr/>
        </p:nvSpPr>
        <p:spPr>
          <a:xfrm>
            <a:off x="7003887" y="4800600"/>
            <a:ext cx="939149" cy="914400"/>
          </a:xfrm>
          <a:prstGeom prst="rect">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err="1" smtClean="0">
                <a:solidFill>
                  <a:schemeClr val="bg1"/>
                </a:solidFill>
              </a:rPr>
              <a:t>Rn</a:t>
            </a:r>
            <a:endParaRPr lang="en-US" dirty="0" smtClean="0">
              <a:solidFill>
                <a:schemeClr val="bg1"/>
              </a:solidFill>
            </a:endParaRPr>
          </a:p>
          <a:p>
            <a:pPr algn="ctr"/>
            <a:r>
              <a:rPr lang="en-US" dirty="0" smtClean="0">
                <a:solidFill>
                  <a:schemeClr val="bg1"/>
                </a:solidFill>
              </a:rPr>
              <a:t>10.7</a:t>
            </a:r>
            <a:endParaRPr lang="en-US" dirty="0">
              <a:solidFill>
                <a:schemeClr val="bg1"/>
              </a:solidFill>
            </a:endParaRPr>
          </a:p>
        </p:txBody>
      </p:sp>
      <p:sp>
        <p:nvSpPr>
          <p:cNvPr id="59" name="Rectangle 58"/>
          <p:cNvSpPr/>
          <p:nvPr/>
        </p:nvSpPr>
        <p:spPr>
          <a:xfrm>
            <a:off x="228600" y="5715000"/>
            <a:ext cx="939149" cy="914400"/>
          </a:xfrm>
          <a:prstGeom prst="rect">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rPr>
              <a:t>Fr</a:t>
            </a:r>
          </a:p>
          <a:p>
            <a:pPr algn="ctr"/>
            <a:r>
              <a:rPr lang="en-US" dirty="0" smtClean="0">
                <a:solidFill>
                  <a:schemeClr val="bg1"/>
                </a:solidFill>
              </a:rPr>
              <a:t>4.1</a:t>
            </a:r>
            <a:endParaRPr lang="en-US" dirty="0">
              <a:solidFill>
                <a:schemeClr val="bg1"/>
              </a:solidFill>
            </a:endParaRPr>
          </a:p>
        </p:txBody>
      </p:sp>
      <p:sp>
        <p:nvSpPr>
          <p:cNvPr id="60" name="Rectangle 59"/>
          <p:cNvSpPr/>
          <p:nvPr/>
        </p:nvSpPr>
        <p:spPr>
          <a:xfrm>
            <a:off x="1167749" y="5715000"/>
            <a:ext cx="939149" cy="914400"/>
          </a:xfrm>
          <a:prstGeom prst="rect">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rPr>
              <a:t>Ra</a:t>
            </a:r>
          </a:p>
          <a:p>
            <a:pPr algn="ctr"/>
            <a:r>
              <a:rPr lang="en-US" dirty="0" smtClean="0">
                <a:solidFill>
                  <a:schemeClr val="bg1"/>
                </a:solidFill>
              </a:rPr>
              <a:t>5.3</a:t>
            </a:r>
            <a:endParaRPr lang="en-US" dirty="0">
              <a:solidFill>
                <a:schemeClr val="bg1"/>
              </a:solidFill>
            </a:endParaRPr>
          </a:p>
        </p:txBody>
      </p:sp>
      <p:sp>
        <p:nvSpPr>
          <p:cNvPr id="62" name="TextBox 61"/>
          <p:cNvSpPr txBox="1"/>
          <p:nvPr/>
        </p:nvSpPr>
        <p:spPr>
          <a:xfrm>
            <a:off x="1368995" y="228600"/>
            <a:ext cx="5500728" cy="646331"/>
          </a:xfrm>
          <a:prstGeom prst="rect">
            <a:avLst/>
          </a:prstGeom>
          <a:noFill/>
        </p:spPr>
        <p:txBody>
          <a:bodyPr wrap="square" rtlCol="0">
            <a:spAutoFit/>
          </a:bodyPr>
          <a:lstStyle/>
          <a:p>
            <a:r>
              <a:rPr lang="en-US" dirty="0" smtClean="0"/>
              <a:t>If atoms love their electrons it will cost you a lot of energy to </a:t>
            </a:r>
            <a:r>
              <a:rPr lang="en-US" b="1" dirty="0" smtClean="0"/>
              <a:t>steal </a:t>
            </a:r>
            <a:r>
              <a:rPr lang="en-US" dirty="0" smtClean="0"/>
              <a:t>1 of them.</a:t>
            </a:r>
            <a:endParaRPr lang="en-US" dirty="0" smtClean="0"/>
          </a:p>
        </p:txBody>
      </p:sp>
      <p:sp>
        <p:nvSpPr>
          <p:cNvPr id="61" name="TextBox 60"/>
          <p:cNvSpPr txBox="1"/>
          <p:nvPr/>
        </p:nvSpPr>
        <p:spPr>
          <a:xfrm>
            <a:off x="2106897" y="5715001"/>
            <a:ext cx="3455703" cy="707886"/>
          </a:xfrm>
          <a:prstGeom prst="rect">
            <a:avLst/>
          </a:prstGeom>
          <a:noFill/>
        </p:spPr>
        <p:txBody>
          <a:bodyPr wrap="square" rtlCol="0">
            <a:spAutoFit/>
          </a:bodyPr>
          <a:lstStyle/>
          <a:p>
            <a:r>
              <a:rPr lang="en-US" sz="4000" b="1" dirty="0" smtClean="0"/>
              <a:t>1</a:t>
            </a:r>
            <a:r>
              <a:rPr lang="en-US" sz="4000" b="1" baseline="30000" dirty="0" smtClean="0"/>
              <a:t>st</a:t>
            </a:r>
            <a:r>
              <a:rPr lang="en-US" sz="4000" b="1" dirty="0" smtClean="0"/>
              <a:t> Ionization</a:t>
            </a:r>
            <a:endParaRPr lang="en-US" sz="4000" b="1" dirty="0"/>
          </a:p>
        </p:txBody>
      </p:sp>
      <p:sp>
        <p:nvSpPr>
          <p:cNvPr id="74" name="TextBox 73"/>
          <p:cNvSpPr txBox="1"/>
          <p:nvPr/>
        </p:nvSpPr>
        <p:spPr>
          <a:xfrm>
            <a:off x="2133600" y="6150114"/>
            <a:ext cx="1828799" cy="707886"/>
          </a:xfrm>
          <a:prstGeom prst="rect">
            <a:avLst/>
          </a:prstGeom>
          <a:noFill/>
        </p:spPr>
        <p:txBody>
          <a:bodyPr wrap="square" rtlCol="0">
            <a:spAutoFit/>
          </a:bodyPr>
          <a:lstStyle/>
          <a:p>
            <a:r>
              <a:rPr lang="en-US" sz="4000" b="1" dirty="0" smtClean="0"/>
              <a:t>Energy</a:t>
            </a:r>
            <a:endParaRPr lang="en-US" sz="4000" b="1" dirty="0"/>
          </a:p>
        </p:txBody>
      </p:sp>
      <p:sp>
        <p:nvSpPr>
          <p:cNvPr id="75" name="TextBox 74"/>
          <p:cNvSpPr txBox="1"/>
          <p:nvPr/>
        </p:nvSpPr>
        <p:spPr>
          <a:xfrm>
            <a:off x="8001000" y="1600200"/>
            <a:ext cx="1143000" cy="369332"/>
          </a:xfrm>
          <a:prstGeom prst="rect">
            <a:avLst/>
          </a:prstGeom>
          <a:noFill/>
        </p:spPr>
        <p:txBody>
          <a:bodyPr wrap="square" rtlCol="0">
            <a:spAutoFit/>
          </a:bodyPr>
          <a:lstStyle/>
          <a:p>
            <a:pPr algn="ctr"/>
            <a:r>
              <a:rPr lang="en-US" dirty="0" smtClean="0"/>
              <a:t>17-25</a:t>
            </a:r>
            <a:endParaRPr lang="en-US" dirty="0"/>
          </a:p>
        </p:txBody>
      </p:sp>
      <p:sp>
        <p:nvSpPr>
          <p:cNvPr id="76" name="TextBox 75"/>
          <p:cNvSpPr txBox="1"/>
          <p:nvPr/>
        </p:nvSpPr>
        <p:spPr>
          <a:xfrm>
            <a:off x="8001000" y="2895600"/>
            <a:ext cx="1143000" cy="369332"/>
          </a:xfrm>
          <a:prstGeom prst="rect">
            <a:avLst/>
          </a:prstGeom>
          <a:noFill/>
        </p:spPr>
        <p:txBody>
          <a:bodyPr wrap="square" rtlCol="0">
            <a:spAutoFit/>
          </a:bodyPr>
          <a:lstStyle/>
          <a:p>
            <a:pPr algn="ctr"/>
            <a:r>
              <a:rPr lang="en-US" dirty="0" smtClean="0"/>
              <a:t>12.1-16.9</a:t>
            </a:r>
            <a:endParaRPr lang="en-US" dirty="0"/>
          </a:p>
        </p:txBody>
      </p:sp>
      <p:sp>
        <p:nvSpPr>
          <p:cNvPr id="77" name="TextBox 76"/>
          <p:cNvSpPr txBox="1"/>
          <p:nvPr/>
        </p:nvSpPr>
        <p:spPr>
          <a:xfrm>
            <a:off x="8001000" y="4114800"/>
            <a:ext cx="1143000" cy="369332"/>
          </a:xfrm>
          <a:prstGeom prst="rect">
            <a:avLst/>
          </a:prstGeom>
          <a:noFill/>
        </p:spPr>
        <p:txBody>
          <a:bodyPr wrap="square" rtlCol="0">
            <a:spAutoFit/>
          </a:bodyPr>
          <a:lstStyle/>
          <a:p>
            <a:pPr algn="ctr"/>
            <a:r>
              <a:rPr lang="en-US" dirty="0" smtClean="0"/>
              <a:t>8.6-12</a:t>
            </a:r>
            <a:endParaRPr lang="en-US" dirty="0"/>
          </a:p>
        </p:txBody>
      </p:sp>
      <p:sp>
        <p:nvSpPr>
          <p:cNvPr id="78" name="TextBox 77"/>
          <p:cNvSpPr txBox="1"/>
          <p:nvPr/>
        </p:nvSpPr>
        <p:spPr>
          <a:xfrm>
            <a:off x="8001000" y="5105400"/>
            <a:ext cx="1143000" cy="369332"/>
          </a:xfrm>
          <a:prstGeom prst="rect">
            <a:avLst/>
          </a:prstGeom>
          <a:noFill/>
        </p:spPr>
        <p:txBody>
          <a:bodyPr wrap="square" rtlCol="0">
            <a:spAutoFit/>
          </a:bodyPr>
          <a:lstStyle/>
          <a:p>
            <a:pPr algn="ctr"/>
            <a:r>
              <a:rPr lang="en-US" dirty="0" smtClean="0"/>
              <a:t>6-8.5</a:t>
            </a:r>
            <a:endParaRPr lang="en-US" dirty="0"/>
          </a:p>
        </p:txBody>
      </p:sp>
      <p:sp>
        <p:nvSpPr>
          <p:cNvPr id="79" name="TextBox 78"/>
          <p:cNvSpPr txBox="1"/>
          <p:nvPr/>
        </p:nvSpPr>
        <p:spPr>
          <a:xfrm>
            <a:off x="8001000" y="5943600"/>
            <a:ext cx="1143000" cy="369332"/>
          </a:xfrm>
          <a:prstGeom prst="rect">
            <a:avLst/>
          </a:prstGeom>
          <a:noFill/>
        </p:spPr>
        <p:txBody>
          <a:bodyPr wrap="square" rtlCol="0">
            <a:spAutoFit/>
          </a:bodyPr>
          <a:lstStyle/>
          <a:p>
            <a:pPr algn="ctr"/>
            <a:r>
              <a:rPr lang="en-US" dirty="0" smtClean="0"/>
              <a:t>3.9-5.8</a:t>
            </a:r>
            <a:endParaRPr lang="en-US" dirty="0"/>
          </a:p>
        </p:txBody>
      </p:sp>
      <p:pic>
        <p:nvPicPr>
          <p:cNvPr id="127" name="Picture 2" descr="C:\Documents and Settings\jbair\Local Settings\Temporary Internet Files\Content.IE5\9BER1MNQ\MC900434858[1].png"/>
          <p:cNvPicPr>
            <a:picLocks noChangeAspect="1" noChangeArrowheads="1"/>
          </p:cNvPicPr>
          <p:nvPr/>
        </p:nvPicPr>
        <p:blipFill>
          <a:blip r:embed="rId3" cstate="print"/>
          <a:srcRect/>
          <a:stretch>
            <a:fillRect/>
          </a:stretch>
        </p:blipFill>
        <p:spPr bwMode="auto">
          <a:xfrm>
            <a:off x="8618524" y="5486400"/>
            <a:ext cx="525476" cy="511629"/>
          </a:xfrm>
          <a:prstGeom prst="rect">
            <a:avLst/>
          </a:prstGeom>
          <a:noFill/>
        </p:spPr>
      </p:pic>
      <p:pic>
        <p:nvPicPr>
          <p:cNvPr id="128" name="Picture 2" descr="C:\Documents and Settings\jbair\Local Settings\Temporary Internet Files\Content.IE5\9BER1MNQ\MC900434858[1].png"/>
          <p:cNvPicPr>
            <a:picLocks noChangeAspect="1" noChangeArrowheads="1"/>
          </p:cNvPicPr>
          <p:nvPr/>
        </p:nvPicPr>
        <p:blipFill>
          <a:blip r:embed="rId3" cstate="print"/>
          <a:srcRect/>
          <a:stretch>
            <a:fillRect/>
          </a:stretch>
        </p:blipFill>
        <p:spPr bwMode="auto">
          <a:xfrm>
            <a:off x="8618524" y="5486400"/>
            <a:ext cx="525476" cy="511629"/>
          </a:xfrm>
          <a:prstGeom prst="rect">
            <a:avLst/>
          </a:prstGeom>
          <a:noFill/>
        </p:spPr>
      </p:pic>
      <p:pic>
        <p:nvPicPr>
          <p:cNvPr id="129" name="Picture 2" descr="C:\Documents and Settings\jbair\Local Settings\Temporary Internet Files\Content.IE5\9BER1MNQ\MC900434858[1].png"/>
          <p:cNvPicPr>
            <a:picLocks noChangeAspect="1" noChangeArrowheads="1"/>
          </p:cNvPicPr>
          <p:nvPr/>
        </p:nvPicPr>
        <p:blipFill>
          <a:blip r:embed="rId3" cstate="print"/>
          <a:srcRect/>
          <a:stretch>
            <a:fillRect/>
          </a:stretch>
        </p:blipFill>
        <p:spPr bwMode="auto">
          <a:xfrm>
            <a:off x="8618524" y="5486400"/>
            <a:ext cx="525476" cy="511629"/>
          </a:xfrm>
          <a:prstGeom prst="rect">
            <a:avLst/>
          </a:prstGeom>
          <a:noFill/>
        </p:spPr>
      </p:pic>
      <p:pic>
        <p:nvPicPr>
          <p:cNvPr id="130" name="Picture 2" descr="C:\Documents and Settings\jbair\Local Settings\Temporary Internet Files\Content.IE5\9BER1MNQ\MC900434858[1].png"/>
          <p:cNvPicPr>
            <a:picLocks noChangeAspect="1" noChangeArrowheads="1"/>
          </p:cNvPicPr>
          <p:nvPr/>
        </p:nvPicPr>
        <p:blipFill>
          <a:blip r:embed="rId3" cstate="print"/>
          <a:srcRect/>
          <a:stretch>
            <a:fillRect/>
          </a:stretch>
        </p:blipFill>
        <p:spPr bwMode="auto">
          <a:xfrm>
            <a:off x="8618524" y="5486400"/>
            <a:ext cx="525476" cy="511629"/>
          </a:xfrm>
          <a:prstGeom prst="rect">
            <a:avLst/>
          </a:prstGeom>
          <a:noFill/>
        </p:spPr>
      </p:pic>
      <p:pic>
        <p:nvPicPr>
          <p:cNvPr id="131" name="Picture 2" descr="C:\Documents and Settings\jbair\Local Settings\Temporary Internet Files\Content.IE5\9BER1MNQ\MC900434858[1].png"/>
          <p:cNvPicPr>
            <a:picLocks noChangeAspect="1" noChangeArrowheads="1"/>
          </p:cNvPicPr>
          <p:nvPr/>
        </p:nvPicPr>
        <p:blipFill>
          <a:blip r:embed="rId3" cstate="print"/>
          <a:srcRect/>
          <a:stretch>
            <a:fillRect/>
          </a:stretch>
        </p:blipFill>
        <p:spPr bwMode="auto">
          <a:xfrm>
            <a:off x="8618524" y="5486400"/>
            <a:ext cx="525476" cy="511629"/>
          </a:xfrm>
          <a:prstGeom prst="rect">
            <a:avLst/>
          </a:prstGeom>
          <a:noFill/>
        </p:spPr>
      </p:pic>
      <p:pic>
        <p:nvPicPr>
          <p:cNvPr id="132" name="Picture 2" descr="C:\Documents and Settings\jbair\Local Settings\Temporary Internet Files\Content.IE5\9BER1MNQ\MC900434858[1].png"/>
          <p:cNvPicPr>
            <a:picLocks noChangeAspect="1" noChangeArrowheads="1"/>
          </p:cNvPicPr>
          <p:nvPr/>
        </p:nvPicPr>
        <p:blipFill>
          <a:blip r:embed="rId3" cstate="print"/>
          <a:srcRect/>
          <a:stretch>
            <a:fillRect/>
          </a:stretch>
        </p:blipFill>
        <p:spPr bwMode="auto">
          <a:xfrm>
            <a:off x="8618524" y="5486400"/>
            <a:ext cx="525476" cy="511629"/>
          </a:xfrm>
          <a:prstGeom prst="rect">
            <a:avLst/>
          </a:prstGeom>
          <a:noFill/>
        </p:spPr>
      </p:pic>
      <p:pic>
        <p:nvPicPr>
          <p:cNvPr id="133" name="Picture 2" descr="C:\Documents and Settings\jbair\Local Settings\Temporary Internet Files\Content.IE5\9BER1MNQ\MC900434858[1].png"/>
          <p:cNvPicPr>
            <a:picLocks noChangeAspect="1" noChangeArrowheads="1"/>
          </p:cNvPicPr>
          <p:nvPr/>
        </p:nvPicPr>
        <p:blipFill>
          <a:blip r:embed="rId3" cstate="print"/>
          <a:srcRect/>
          <a:stretch>
            <a:fillRect/>
          </a:stretch>
        </p:blipFill>
        <p:spPr bwMode="auto">
          <a:xfrm>
            <a:off x="8618524" y="5486400"/>
            <a:ext cx="525476" cy="511629"/>
          </a:xfrm>
          <a:prstGeom prst="rect">
            <a:avLst/>
          </a:prstGeom>
          <a:noFill/>
        </p:spPr>
      </p:pic>
      <p:pic>
        <p:nvPicPr>
          <p:cNvPr id="134" name="Picture 2" descr="C:\Documents and Settings\jbair\Local Settings\Temporary Internet Files\Content.IE5\9BER1MNQ\MC900434858[1].png"/>
          <p:cNvPicPr>
            <a:picLocks noChangeAspect="1" noChangeArrowheads="1"/>
          </p:cNvPicPr>
          <p:nvPr/>
        </p:nvPicPr>
        <p:blipFill>
          <a:blip r:embed="rId3" cstate="print"/>
          <a:srcRect/>
          <a:stretch>
            <a:fillRect/>
          </a:stretch>
        </p:blipFill>
        <p:spPr bwMode="auto">
          <a:xfrm>
            <a:off x="8618524" y="5486400"/>
            <a:ext cx="525476" cy="511629"/>
          </a:xfrm>
          <a:prstGeom prst="rect">
            <a:avLst/>
          </a:prstGeom>
          <a:noFill/>
        </p:spPr>
      </p:pic>
      <p:pic>
        <p:nvPicPr>
          <p:cNvPr id="136" name="Picture 2" descr="C:\Documents and Settings\jbair\Local Settings\Temporary Internet Files\Content.IE5\9BER1MNQ\MC900434858[1].png"/>
          <p:cNvPicPr>
            <a:picLocks noChangeAspect="1" noChangeArrowheads="1"/>
          </p:cNvPicPr>
          <p:nvPr/>
        </p:nvPicPr>
        <p:blipFill>
          <a:blip r:embed="rId2" cstate="print"/>
          <a:srcRect/>
          <a:stretch>
            <a:fillRect/>
          </a:stretch>
        </p:blipFill>
        <p:spPr bwMode="auto">
          <a:xfrm>
            <a:off x="8517901" y="4495800"/>
            <a:ext cx="626099" cy="609600"/>
          </a:xfrm>
          <a:prstGeom prst="rect">
            <a:avLst/>
          </a:prstGeom>
          <a:noFill/>
        </p:spPr>
      </p:pic>
      <p:pic>
        <p:nvPicPr>
          <p:cNvPr id="137" name="Picture 2" descr="C:\Documents and Settings\jbair\Local Settings\Temporary Internet Files\Content.IE5\9BER1MNQ\MC900434858[1].png"/>
          <p:cNvPicPr>
            <a:picLocks noChangeAspect="1" noChangeArrowheads="1"/>
          </p:cNvPicPr>
          <p:nvPr/>
        </p:nvPicPr>
        <p:blipFill>
          <a:blip r:embed="rId2" cstate="print"/>
          <a:srcRect/>
          <a:stretch>
            <a:fillRect/>
          </a:stretch>
        </p:blipFill>
        <p:spPr bwMode="auto">
          <a:xfrm>
            <a:off x="8517901" y="4495800"/>
            <a:ext cx="626099" cy="609600"/>
          </a:xfrm>
          <a:prstGeom prst="rect">
            <a:avLst/>
          </a:prstGeom>
          <a:noFill/>
        </p:spPr>
      </p:pic>
      <p:pic>
        <p:nvPicPr>
          <p:cNvPr id="138" name="Picture 2" descr="C:\Documents and Settings\jbair\Local Settings\Temporary Internet Files\Content.IE5\9BER1MNQ\MC900434858[1].png"/>
          <p:cNvPicPr>
            <a:picLocks noChangeAspect="1" noChangeArrowheads="1"/>
          </p:cNvPicPr>
          <p:nvPr/>
        </p:nvPicPr>
        <p:blipFill>
          <a:blip r:embed="rId2" cstate="print"/>
          <a:srcRect/>
          <a:stretch>
            <a:fillRect/>
          </a:stretch>
        </p:blipFill>
        <p:spPr bwMode="auto">
          <a:xfrm>
            <a:off x="8517901" y="4495800"/>
            <a:ext cx="626099" cy="609600"/>
          </a:xfrm>
          <a:prstGeom prst="rect">
            <a:avLst/>
          </a:prstGeom>
          <a:noFill/>
        </p:spPr>
      </p:pic>
      <p:pic>
        <p:nvPicPr>
          <p:cNvPr id="139" name="Picture 2" descr="C:\Documents and Settings\jbair\Local Settings\Temporary Internet Files\Content.IE5\9BER1MNQ\MC900434858[1].png"/>
          <p:cNvPicPr>
            <a:picLocks noChangeAspect="1" noChangeArrowheads="1"/>
          </p:cNvPicPr>
          <p:nvPr/>
        </p:nvPicPr>
        <p:blipFill>
          <a:blip r:embed="rId2" cstate="print"/>
          <a:srcRect/>
          <a:stretch>
            <a:fillRect/>
          </a:stretch>
        </p:blipFill>
        <p:spPr bwMode="auto">
          <a:xfrm>
            <a:off x="8517901" y="4495800"/>
            <a:ext cx="626099" cy="609600"/>
          </a:xfrm>
          <a:prstGeom prst="rect">
            <a:avLst/>
          </a:prstGeom>
          <a:noFill/>
        </p:spPr>
      </p:pic>
      <p:pic>
        <p:nvPicPr>
          <p:cNvPr id="141" name="Picture 2" descr="C:\Documents and Settings\jbair\Local Settings\Temporary Internet Files\Content.IE5\9BER1MNQ\MC900434858[1].png"/>
          <p:cNvPicPr>
            <a:picLocks noChangeAspect="1" noChangeArrowheads="1"/>
          </p:cNvPicPr>
          <p:nvPr/>
        </p:nvPicPr>
        <p:blipFill>
          <a:blip r:embed="rId2" cstate="print"/>
          <a:srcRect/>
          <a:stretch>
            <a:fillRect/>
          </a:stretch>
        </p:blipFill>
        <p:spPr bwMode="auto">
          <a:xfrm>
            <a:off x="8517901" y="4495800"/>
            <a:ext cx="626099" cy="609600"/>
          </a:xfrm>
          <a:prstGeom prst="rect">
            <a:avLst/>
          </a:prstGeom>
          <a:noFill/>
        </p:spPr>
      </p:pic>
      <p:pic>
        <p:nvPicPr>
          <p:cNvPr id="142" name="Picture 2" descr="C:\Documents and Settings\jbair\Local Settings\Temporary Internet Files\Content.IE5\9BER1MNQ\MC900434858[1].png"/>
          <p:cNvPicPr>
            <a:picLocks noChangeAspect="1" noChangeArrowheads="1"/>
          </p:cNvPicPr>
          <p:nvPr/>
        </p:nvPicPr>
        <p:blipFill>
          <a:blip r:embed="rId2" cstate="print"/>
          <a:srcRect/>
          <a:stretch>
            <a:fillRect/>
          </a:stretch>
        </p:blipFill>
        <p:spPr bwMode="auto">
          <a:xfrm>
            <a:off x="8517901" y="4495800"/>
            <a:ext cx="626099" cy="609600"/>
          </a:xfrm>
          <a:prstGeom prst="rect">
            <a:avLst/>
          </a:prstGeom>
          <a:noFill/>
        </p:spPr>
      </p:pic>
      <p:pic>
        <p:nvPicPr>
          <p:cNvPr id="143" name="Picture 2" descr="C:\Documents and Settings\jbair\Local Settings\Temporary Internet Files\Content.IE5\9BER1MNQ\MC900434858[1].png"/>
          <p:cNvPicPr>
            <a:picLocks noChangeAspect="1" noChangeArrowheads="1"/>
          </p:cNvPicPr>
          <p:nvPr/>
        </p:nvPicPr>
        <p:blipFill>
          <a:blip r:embed="rId2" cstate="print"/>
          <a:srcRect/>
          <a:stretch>
            <a:fillRect/>
          </a:stretch>
        </p:blipFill>
        <p:spPr bwMode="auto">
          <a:xfrm>
            <a:off x="8517901" y="4495800"/>
            <a:ext cx="626099" cy="609600"/>
          </a:xfrm>
          <a:prstGeom prst="rect">
            <a:avLst/>
          </a:prstGeom>
          <a:noFill/>
        </p:spPr>
      </p:pic>
      <p:pic>
        <p:nvPicPr>
          <p:cNvPr id="144" name="Picture 2" descr="C:\Documents and Settings\jbair\Local Settings\Temporary Internet Files\Content.IE5\9BER1MNQ\MC900434858[1].png"/>
          <p:cNvPicPr>
            <a:picLocks noChangeAspect="1" noChangeArrowheads="1"/>
          </p:cNvPicPr>
          <p:nvPr/>
        </p:nvPicPr>
        <p:blipFill>
          <a:blip r:embed="rId3" cstate="print"/>
          <a:srcRect/>
          <a:stretch>
            <a:fillRect/>
          </a:stretch>
        </p:blipFill>
        <p:spPr bwMode="auto">
          <a:xfrm>
            <a:off x="8618524" y="5486400"/>
            <a:ext cx="525476" cy="511629"/>
          </a:xfrm>
          <a:prstGeom prst="rect">
            <a:avLst/>
          </a:prstGeom>
          <a:noFill/>
        </p:spPr>
      </p:pic>
      <p:pic>
        <p:nvPicPr>
          <p:cNvPr id="145" name="Picture 2" descr="C:\Documents and Settings\jbair\Local Settings\Temporary Internet Files\Content.IE5\9BER1MNQ\MC900434858[1].png"/>
          <p:cNvPicPr>
            <a:picLocks noChangeAspect="1" noChangeArrowheads="1"/>
          </p:cNvPicPr>
          <p:nvPr/>
        </p:nvPicPr>
        <p:blipFill>
          <a:blip r:embed="rId2" cstate="print"/>
          <a:srcRect/>
          <a:stretch>
            <a:fillRect/>
          </a:stretch>
        </p:blipFill>
        <p:spPr bwMode="auto">
          <a:xfrm>
            <a:off x="8517901" y="4495800"/>
            <a:ext cx="626099" cy="609600"/>
          </a:xfrm>
          <a:prstGeom prst="rect">
            <a:avLst/>
          </a:prstGeom>
          <a:noFill/>
        </p:spPr>
      </p:pic>
      <p:pic>
        <p:nvPicPr>
          <p:cNvPr id="146" name="Picture 2" descr="C:\Documents and Settings\jbair\Local Settings\Temporary Internet Files\Content.IE5\9BER1MNQ\MC900434858[1].png"/>
          <p:cNvPicPr>
            <a:picLocks noChangeAspect="1" noChangeArrowheads="1"/>
          </p:cNvPicPr>
          <p:nvPr/>
        </p:nvPicPr>
        <p:blipFill>
          <a:blip r:embed="rId2" cstate="print"/>
          <a:srcRect/>
          <a:stretch>
            <a:fillRect/>
          </a:stretch>
        </p:blipFill>
        <p:spPr bwMode="auto">
          <a:xfrm>
            <a:off x="8517901" y="4495800"/>
            <a:ext cx="626099" cy="609600"/>
          </a:xfrm>
          <a:prstGeom prst="rect">
            <a:avLst/>
          </a:prstGeom>
          <a:noFill/>
        </p:spPr>
      </p:pic>
      <p:pic>
        <p:nvPicPr>
          <p:cNvPr id="147" name="Picture 2" descr="C:\Documents and Settings\jbair\Local Settings\Temporary Internet Files\Content.IE5\9BER1MNQ\MC900434858[1].png"/>
          <p:cNvPicPr>
            <a:picLocks noChangeAspect="1" noChangeArrowheads="1"/>
          </p:cNvPicPr>
          <p:nvPr/>
        </p:nvPicPr>
        <p:blipFill>
          <a:blip r:embed="rId2" cstate="print"/>
          <a:srcRect/>
          <a:stretch>
            <a:fillRect/>
          </a:stretch>
        </p:blipFill>
        <p:spPr bwMode="auto">
          <a:xfrm>
            <a:off x="8517901" y="4495800"/>
            <a:ext cx="626099" cy="609600"/>
          </a:xfrm>
          <a:prstGeom prst="rect">
            <a:avLst/>
          </a:prstGeom>
          <a:noFill/>
        </p:spPr>
      </p:pic>
      <p:pic>
        <p:nvPicPr>
          <p:cNvPr id="148" name="Picture 2" descr="C:\Documents and Settings\jbair\Local Settings\Temporary Internet Files\Content.IE5\9BER1MNQ\MC900434858[1].png"/>
          <p:cNvPicPr>
            <a:picLocks noChangeAspect="1" noChangeArrowheads="1"/>
          </p:cNvPicPr>
          <p:nvPr/>
        </p:nvPicPr>
        <p:blipFill>
          <a:blip r:embed="rId2" cstate="print"/>
          <a:srcRect/>
          <a:stretch>
            <a:fillRect/>
          </a:stretch>
        </p:blipFill>
        <p:spPr bwMode="auto">
          <a:xfrm>
            <a:off x="8517901" y="4495800"/>
            <a:ext cx="626099" cy="609600"/>
          </a:xfrm>
          <a:prstGeom prst="rect">
            <a:avLst/>
          </a:prstGeom>
          <a:noFill/>
        </p:spPr>
      </p:pic>
      <p:pic>
        <p:nvPicPr>
          <p:cNvPr id="149" name="Picture 2" descr="C:\Documents and Settings\jbair\Local Settings\Temporary Internet Files\Content.IE5\9BER1MNQ\MC900434858[1].png"/>
          <p:cNvPicPr>
            <a:picLocks noChangeAspect="1" noChangeArrowheads="1"/>
          </p:cNvPicPr>
          <p:nvPr/>
        </p:nvPicPr>
        <p:blipFill>
          <a:blip r:embed="rId2" cstate="print"/>
          <a:srcRect/>
          <a:stretch>
            <a:fillRect/>
          </a:stretch>
        </p:blipFill>
        <p:spPr bwMode="auto">
          <a:xfrm>
            <a:off x="8517901" y="4495800"/>
            <a:ext cx="626099" cy="609600"/>
          </a:xfrm>
          <a:prstGeom prst="rect">
            <a:avLst/>
          </a:prstGeom>
          <a:noFill/>
        </p:spPr>
      </p:pic>
      <p:pic>
        <p:nvPicPr>
          <p:cNvPr id="150" name="Picture 2" descr="C:\Documents and Settings\jbair\Local Settings\Temporary Internet Files\Content.IE5\9BER1MNQ\MC900434858[1].png"/>
          <p:cNvPicPr>
            <a:picLocks noChangeAspect="1" noChangeArrowheads="1"/>
          </p:cNvPicPr>
          <p:nvPr/>
        </p:nvPicPr>
        <p:blipFill>
          <a:blip r:embed="rId2" cstate="print"/>
          <a:srcRect/>
          <a:stretch>
            <a:fillRect/>
          </a:stretch>
        </p:blipFill>
        <p:spPr bwMode="auto">
          <a:xfrm>
            <a:off x="8361376" y="3200400"/>
            <a:ext cx="782624" cy="762000"/>
          </a:xfrm>
          <a:prstGeom prst="rect">
            <a:avLst/>
          </a:prstGeom>
          <a:noFill/>
        </p:spPr>
      </p:pic>
      <p:pic>
        <p:nvPicPr>
          <p:cNvPr id="151" name="Picture 2" descr="C:\Documents and Settings\jbair\Local Settings\Temporary Internet Files\Content.IE5\9BER1MNQ\MC900434858[1].png"/>
          <p:cNvPicPr>
            <a:picLocks noChangeAspect="1" noChangeArrowheads="1"/>
          </p:cNvPicPr>
          <p:nvPr/>
        </p:nvPicPr>
        <p:blipFill>
          <a:blip r:embed="rId2" cstate="print"/>
          <a:srcRect/>
          <a:stretch>
            <a:fillRect/>
          </a:stretch>
        </p:blipFill>
        <p:spPr bwMode="auto">
          <a:xfrm>
            <a:off x="8361376" y="3200400"/>
            <a:ext cx="782624" cy="762000"/>
          </a:xfrm>
          <a:prstGeom prst="rect">
            <a:avLst/>
          </a:prstGeom>
          <a:noFill/>
        </p:spPr>
      </p:pic>
      <p:pic>
        <p:nvPicPr>
          <p:cNvPr id="152" name="Picture 2" descr="C:\Documents and Settings\jbair\Local Settings\Temporary Internet Files\Content.IE5\9BER1MNQ\MC900434858[1].png"/>
          <p:cNvPicPr>
            <a:picLocks noChangeAspect="1" noChangeArrowheads="1"/>
          </p:cNvPicPr>
          <p:nvPr/>
        </p:nvPicPr>
        <p:blipFill>
          <a:blip r:embed="rId2" cstate="print"/>
          <a:srcRect/>
          <a:stretch>
            <a:fillRect/>
          </a:stretch>
        </p:blipFill>
        <p:spPr bwMode="auto">
          <a:xfrm>
            <a:off x="8361376" y="3200400"/>
            <a:ext cx="782624" cy="762000"/>
          </a:xfrm>
          <a:prstGeom prst="rect">
            <a:avLst/>
          </a:prstGeom>
          <a:noFill/>
        </p:spPr>
      </p:pic>
      <p:pic>
        <p:nvPicPr>
          <p:cNvPr id="153" name="Picture 2" descr="C:\Documents and Settings\jbair\Local Settings\Temporary Internet Files\Content.IE5\9BER1MNQ\MC900434858[1].png"/>
          <p:cNvPicPr>
            <a:picLocks noChangeAspect="1" noChangeArrowheads="1"/>
          </p:cNvPicPr>
          <p:nvPr/>
        </p:nvPicPr>
        <p:blipFill>
          <a:blip r:embed="rId2" cstate="print"/>
          <a:srcRect/>
          <a:stretch>
            <a:fillRect/>
          </a:stretch>
        </p:blipFill>
        <p:spPr bwMode="auto">
          <a:xfrm>
            <a:off x="8361376" y="3200400"/>
            <a:ext cx="782624" cy="762000"/>
          </a:xfrm>
          <a:prstGeom prst="rect">
            <a:avLst/>
          </a:prstGeom>
          <a:noFill/>
        </p:spPr>
      </p:pic>
      <p:pic>
        <p:nvPicPr>
          <p:cNvPr id="154" name="Picture 2" descr="C:\Documents and Settings\jbair\Local Settings\Temporary Internet Files\Content.IE5\9BER1MNQ\MC900434858[1].png"/>
          <p:cNvPicPr>
            <a:picLocks noChangeAspect="1" noChangeArrowheads="1"/>
          </p:cNvPicPr>
          <p:nvPr/>
        </p:nvPicPr>
        <p:blipFill>
          <a:blip r:embed="rId2" cstate="print"/>
          <a:srcRect/>
          <a:stretch>
            <a:fillRect/>
          </a:stretch>
        </p:blipFill>
        <p:spPr bwMode="auto">
          <a:xfrm>
            <a:off x="8361376" y="3200400"/>
            <a:ext cx="782624" cy="762000"/>
          </a:xfrm>
          <a:prstGeom prst="rect">
            <a:avLst/>
          </a:prstGeom>
          <a:noFill/>
        </p:spPr>
      </p:pic>
      <p:pic>
        <p:nvPicPr>
          <p:cNvPr id="155" name="Picture 2" descr="C:\Documents and Settings\jbair\Local Settings\Temporary Internet Files\Content.IE5\9BER1MNQ\MC900434858[1].png"/>
          <p:cNvPicPr>
            <a:picLocks noChangeAspect="1" noChangeArrowheads="1"/>
          </p:cNvPicPr>
          <p:nvPr/>
        </p:nvPicPr>
        <p:blipFill>
          <a:blip r:embed="rId2" cstate="print"/>
          <a:srcRect/>
          <a:stretch>
            <a:fillRect/>
          </a:stretch>
        </p:blipFill>
        <p:spPr bwMode="auto">
          <a:xfrm>
            <a:off x="8361376" y="3200400"/>
            <a:ext cx="782624" cy="762000"/>
          </a:xfrm>
          <a:prstGeom prst="rect">
            <a:avLst/>
          </a:prstGeom>
          <a:noFill/>
        </p:spPr>
      </p:pic>
      <p:pic>
        <p:nvPicPr>
          <p:cNvPr id="156" name="Picture 2" descr="C:\Documents and Settings\jbair\Local Settings\Temporary Internet Files\Content.IE5\9BER1MNQ\MC900434858[1].png"/>
          <p:cNvPicPr>
            <a:picLocks noChangeAspect="1" noChangeArrowheads="1"/>
          </p:cNvPicPr>
          <p:nvPr/>
        </p:nvPicPr>
        <p:blipFill>
          <a:blip r:embed="rId2" cstate="print"/>
          <a:srcRect/>
          <a:stretch>
            <a:fillRect/>
          </a:stretch>
        </p:blipFill>
        <p:spPr bwMode="auto">
          <a:xfrm>
            <a:off x="8361376" y="3200400"/>
            <a:ext cx="782624" cy="762000"/>
          </a:xfrm>
          <a:prstGeom prst="rect">
            <a:avLst/>
          </a:prstGeom>
          <a:noFill/>
        </p:spPr>
      </p:pic>
      <p:pic>
        <p:nvPicPr>
          <p:cNvPr id="157" name="Picture 2" descr="C:\Documents and Settings\jbair\Local Settings\Temporary Internet Files\Content.IE5\9BER1MNQ\MC900434858[1].png"/>
          <p:cNvPicPr>
            <a:picLocks noChangeAspect="1" noChangeArrowheads="1"/>
          </p:cNvPicPr>
          <p:nvPr/>
        </p:nvPicPr>
        <p:blipFill>
          <a:blip r:embed="rId2" cstate="print"/>
          <a:srcRect/>
          <a:stretch>
            <a:fillRect/>
          </a:stretch>
        </p:blipFill>
        <p:spPr bwMode="auto">
          <a:xfrm>
            <a:off x="8361376" y="3200400"/>
            <a:ext cx="782624" cy="762000"/>
          </a:xfrm>
          <a:prstGeom prst="rect">
            <a:avLst/>
          </a:prstGeom>
          <a:noFill/>
        </p:spPr>
      </p:pic>
      <p:pic>
        <p:nvPicPr>
          <p:cNvPr id="158" name="Picture 2" descr="C:\Documents and Settings\jbair\Local Settings\Temporary Internet Files\Content.IE5\9BER1MNQ\MC900434858[1].png"/>
          <p:cNvPicPr>
            <a:picLocks noChangeAspect="1" noChangeArrowheads="1"/>
          </p:cNvPicPr>
          <p:nvPr/>
        </p:nvPicPr>
        <p:blipFill>
          <a:blip r:embed="rId2" cstate="print"/>
          <a:srcRect/>
          <a:stretch>
            <a:fillRect/>
          </a:stretch>
        </p:blipFill>
        <p:spPr bwMode="auto">
          <a:xfrm>
            <a:off x="8361376" y="3200400"/>
            <a:ext cx="782624" cy="762000"/>
          </a:xfrm>
          <a:prstGeom prst="rect">
            <a:avLst/>
          </a:prstGeom>
          <a:noFill/>
        </p:spPr>
      </p:pic>
      <p:pic>
        <p:nvPicPr>
          <p:cNvPr id="159" name="Picture 2" descr="C:\Documents and Settings\jbair\Local Settings\Temporary Internet Files\Content.IE5\9BER1MNQ\MC900434858[1].png"/>
          <p:cNvPicPr>
            <a:picLocks noChangeAspect="1" noChangeArrowheads="1"/>
          </p:cNvPicPr>
          <p:nvPr/>
        </p:nvPicPr>
        <p:blipFill>
          <a:blip r:embed="rId2" cstate="print"/>
          <a:srcRect/>
          <a:stretch>
            <a:fillRect/>
          </a:stretch>
        </p:blipFill>
        <p:spPr bwMode="auto">
          <a:xfrm>
            <a:off x="8361376" y="3200400"/>
            <a:ext cx="782624" cy="762000"/>
          </a:xfrm>
          <a:prstGeom prst="rect">
            <a:avLst/>
          </a:prstGeom>
          <a:noFill/>
        </p:spPr>
      </p:pic>
      <p:pic>
        <p:nvPicPr>
          <p:cNvPr id="160" name="Picture 2" descr="C:\Documents and Settings\jbair\Local Settings\Temporary Internet Files\Content.IE5\9BER1MNQ\MC900434858[1].png"/>
          <p:cNvPicPr>
            <a:picLocks noChangeAspect="1" noChangeArrowheads="1"/>
          </p:cNvPicPr>
          <p:nvPr/>
        </p:nvPicPr>
        <p:blipFill>
          <a:blip r:embed="rId2" cstate="print"/>
          <a:srcRect/>
          <a:stretch>
            <a:fillRect/>
          </a:stretch>
        </p:blipFill>
        <p:spPr bwMode="auto">
          <a:xfrm>
            <a:off x="8361376" y="3200400"/>
            <a:ext cx="782624" cy="762000"/>
          </a:xfrm>
          <a:prstGeom prst="rect">
            <a:avLst/>
          </a:prstGeom>
          <a:noFill/>
        </p:spPr>
      </p:pic>
      <p:pic>
        <p:nvPicPr>
          <p:cNvPr id="161" name="Picture 2" descr="C:\Documents and Settings\jbair\Local Settings\Temporary Internet Files\Content.IE5\9BER1MNQ\MC900434858[1].png"/>
          <p:cNvPicPr>
            <a:picLocks noChangeAspect="1" noChangeArrowheads="1"/>
          </p:cNvPicPr>
          <p:nvPr/>
        </p:nvPicPr>
        <p:blipFill>
          <a:blip r:embed="rId2" cstate="print"/>
          <a:srcRect/>
          <a:stretch>
            <a:fillRect/>
          </a:stretch>
        </p:blipFill>
        <p:spPr bwMode="auto">
          <a:xfrm>
            <a:off x="8361376" y="3200400"/>
            <a:ext cx="782624" cy="762000"/>
          </a:xfrm>
          <a:prstGeom prst="rect">
            <a:avLst/>
          </a:prstGeom>
          <a:noFill/>
        </p:spPr>
      </p:pic>
      <p:pic>
        <p:nvPicPr>
          <p:cNvPr id="162" name="Picture 2" descr="C:\Documents and Settings\jbair\Local Settings\Temporary Internet Files\Content.IE5\9BER1MNQ\MC900434858[1].png"/>
          <p:cNvPicPr>
            <a:picLocks noChangeAspect="1" noChangeArrowheads="1"/>
          </p:cNvPicPr>
          <p:nvPr/>
        </p:nvPicPr>
        <p:blipFill>
          <a:blip r:embed="rId2" cstate="print"/>
          <a:srcRect/>
          <a:stretch>
            <a:fillRect/>
          </a:stretch>
        </p:blipFill>
        <p:spPr bwMode="auto">
          <a:xfrm>
            <a:off x="8204851" y="1905000"/>
            <a:ext cx="939149" cy="914400"/>
          </a:xfrm>
          <a:prstGeom prst="rect">
            <a:avLst/>
          </a:prstGeom>
          <a:noFill/>
        </p:spPr>
      </p:pic>
      <p:pic>
        <p:nvPicPr>
          <p:cNvPr id="163" name="Picture 2" descr="C:\Documents and Settings\jbair\Local Settings\Temporary Internet Files\Content.IE5\9BER1MNQ\MC900434858[1].png"/>
          <p:cNvPicPr>
            <a:picLocks noChangeAspect="1" noChangeArrowheads="1"/>
          </p:cNvPicPr>
          <p:nvPr/>
        </p:nvPicPr>
        <p:blipFill>
          <a:blip r:embed="rId2" cstate="print"/>
          <a:srcRect/>
          <a:stretch>
            <a:fillRect/>
          </a:stretch>
        </p:blipFill>
        <p:spPr bwMode="auto">
          <a:xfrm>
            <a:off x="8204851" y="1905000"/>
            <a:ext cx="939149" cy="914400"/>
          </a:xfrm>
          <a:prstGeom prst="rect">
            <a:avLst/>
          </a:prstGeom>
          <a:noFill/>
        </p:spPr>
      </p:pic>
      <p:pic>
        <p:nvPicPr>
          <p:cNvPr id="164" name="Picture 2" descr="C:\Documents and Settings\jbair\Local Settings\Temporary Internet Files\Content.IE5\9BER1MNQ\MC900434858[1].png"/>
          <p:cNvPicPr>
            <a:picLocks noChangeAspect="1" noChangeArrowheads="1"/>
          </p:cNvPicPr>
          <p:nvPr/>
        </p:nvPicPr>
        <p:blipFill>
          <a:blip r:embed="rId2" cstate="print"/>
          <a:srcRect/>
          <a:stretch>
            <a:fillRect/>
          </a:stretch>
        </p:blipFill>
        <p:spPr bwMode="auto">
          <a:xfrm>
            <a:off x="8204851" y="1905000"/>
            <a:ext cx="939149" cy="914400"/>
          </a:xfrm>
          <a:prstGeom prst="rect">
            <a:avLst/>
          </a:prstGeom>
          <a:noFill/>
        </p:spPr>
      </p:pic>
      <p:pic>
        <p:nvPicPr>
          <p:cNvPr id="165" name="Picture 2" descr="C:\Documents and Settings\jbair\Local Settings\Temporary Internet Files\Content.IE5\9BER1MNQ\MC900434858[1].png"/>
          <p:cNvPicPr>
            <a:picLocks noChangeAspect="1" noChangeArrowheads="1"/>
          </p:cNvPicPr>
          <p:nvPr/>
        </p:nvPicPr>
        <p:blipFill>
          <a:blip r:embed="rId2" cstate="print"/>
          <a:srcRect/>
          <a:stretch>
            <a:fillRect/>
          </a:stretch>
        </p:blipFill>
        <p:spPr bwMode="auto">
          <a:xfrm>
            <a:off x="8204851" y="1905000"/>
            <a:ext cx="939149" cy="914400"/>
          </a:xfrm>
          <a:prstGeom prst="rect">
            <a:avLst/>
          </a:prstGeom>
          <a:noFill/>
        </p:spPr>
      </p:pic>
      <p:pic>
        <p:nvPicPr>
          <p:cNvPr id="166" name="Picture 2" descr="C:\Documents and Settings\jbair\Local Settings\Temporary Internet Files\Content.IE5\9BER1MNQ\MC900434858[1].png"/>
          <p:cNvPicPr>
            <a:picLocks noChangeAspect="1" noChangeArrowheads="1"/>
          </p:cNvPicPr>
          <p:nvPr/>
        </p:nvPicPr>
        <p:blipFill>
          <a:blip r:embed="rId2" cstate="print"/>
          <a:srcRect/>
          <a:stretch>
            <a:fillRect/>
          </a:stretch>
        </p:blipFill>
        <p:spPr bwMode="auto">
          <a:xfrm>
            <a:off x="8204851" y="1905000"/>
            <a:ext cx="939149" cy="914400"/>
          </a:xfrm>
          <a:prstGeom prst="rect">
            <a:avLst/>
          </a:prstGeom>
          <a:noFill/>
        </p:spPr>
      </p:pic>
      <p:pic>
        <p:nvPicPr>
          <p:cNvPr id="167" name="Picture 2" descr="C:\Documents and Settings\jbair\Local Settings\Temporary Internet Files\Content.IE5\9BER1MNQ\MC900434858[1].png"/>
          <p:cNvPicPr>
            <a:picLocks noChangeAspect="1" noChangeArrowheads="1"/>
          </p:cNvPicPr>
          <p:nvPr/>
        </p:nvPicPr>
        <p:blipFill>
          <a:blip r:embed="rId2" cstate="print"/>
          <a:srcRect/>
          <a:stretch>
            <a:fillRect/>
          </a:stretch>
        </p:blipFill>
        <p:spPr bwMode="auto">
          <a:xfrm>
            <a:off x="8204851" y="1905000"/>
            <a:ext cx="939149" cy="914400"/>
          </a:xfrm>
          <a:prstGeom prst="rect">
            <a:avLst/>
          </a:prstGeom>
          <a:noFill/>
        </p:spPr>
      </p:pic>
      <p:pic>
        <p:nvPicPr>
          <p:cNvPr id="168" name="Picture 2" descr="C:\Documents and Settings\jbair\Local Settings\Temporary Internet Files\Content.IE5\9BER1MNQ\MC900434858[1].png"/>
          <p:cNvPicPr>
            <a:picLocks noChangeAspect="1" noChangeArrowheads="1"/>
          </p:cNvPicPr>
          <p:nvPr/>
        </p:nvPicPr>
        <p:blipFill>
          <a:blip r:embed="rId2" cstate="print"/>
          <a:srcRect/>
          <a:stretch>
            <a:fillRect/>
          </a:stretch>
        </p:blipFill>
        <p:spPr bwMode="auto">
          <a:xfrm>
            <a:off x="8204851" y="1905000"/>
            <a:ext cx="939149" cy="914400"/>
          </a:xfrm>
          <a:prstGeom prst="rect">
            <a:avLst/>
          </a:prstGeom>
          <a:noFill/>
        </p:spPr>
      </p:pic>
      <p:pic>
        <p:nvPicPr>
          <p:cNvPr id="169" name="Picture 2" descr="C:\Documents and Settings\jbair\Local Settings\Temporary Internet Files\Content.IE5\9BER1MNQ\MC900434858[1].png"/>
          <p:cNvPicPr>
            <a:picLocks noChangeAspect="1" noChangeArrowheads="1"/>
          </p:cNvPicPr>
          <p:nvPr/>
        </p:nvPicPr>
        <p:blipFill>
          <a:blip r:embed="rId2" cstate="print"/>
          <a:srcRect/>
          <a:stretch>
            <a:fillRect/>
          </a:stretch>
        </p:blipFill>
        <p:spPr bwMode="auto">
          <a:xfrm>
            <a:off x="8070687" y="304800"/>
            <a:ext cx="1073313" cy="1045029"/>
          </a:xfrm>
          <a:prstGeom prst="rect">
            <a:avLst/>
          </a:prstGeom>
          <a:noFill/>
        </p:spPr>
      </p:pic>
      <p:pic>
        <p:nvPicPr>
          <p:cNvPr id="170" name="Picture 2" descr="C:\Documents and Settings\jbair\Local Settings\Temporary Internet Files\Content.IE5\9BER1MNQ\MC900434858[1].png"/>
          <p:cNvPicPr>
            <a:picLocks noChangeAspect="1" noChangeArrowheads="1"/>
          </p:cNvPicPr>
          <p:nvPr/>
        </p:nvPicPr>
        <p:blipFill>
          <a:blip r:embed="rId2" cstate="print"/>
          <a:srcRect/>
          <a:stretch>
            <a:fillRect/>
          </a:stretch>
        </p:blipFill>
        <p:spPr bwMode="auto">
          <a:xfrm>
            <a:off x="8070687" y="304800"/>
            <a:ext cx="1073313" cy="1045029"/>
          </a:xfrm>
          <a:prstGeom prst="rect">
            <a:avLst/>
          </a:prstGeom>
          <a:noFill/>
        </p:spPr>
      </p:pic>
      <p:pic>
        <p:nvPicPr>
          <p:cNvPr id="171" name="Picture 2" descr="C:\Documents and Settings\jbair\Local Settings\Temporary Internet Files\Content.IE5\9BER1MNQ\MC900434858[1].png"/>
          <p:cNvPicPr>
            <a:picLocks noChangeAspect="1" noChangeArrowheads="1"/>
          </p:cNvPicPr>
          <p:nvPr/>
        </p:nvPicPr>
        <p:blipFill>
          <a:blip r:embed="rId2" cstate="print"/>
          <a:srcRect/>
          <a:stretch>
            <a:fillRect/>
          </a:stretch>
        </p:blipFill>
        <p:spPr bwMode="auto">
          <a:xfrm>
            <a:off x="8070687" y="304800"/>
            <a:ext cx="1073313" cy="1045029"/>
          </a:xfrm>
          <a:prstGeom prst="rect">
            <a:avLst/>
          </a:prstGeom>
          <a:noFill/>
        </p:spPr>
      </p:pic>
      <p:pic>
        <p:nvPicPr>
          <p:cNvPr id="174" name="Picture 2" descr="C:\Documents and Settings\jbair\Local Settings\Temporary Internet Files\Content.IE5\9BER1MNQ\MC900434858[1].png"/>
          <p:cNvPicPr>
            <a:picLocks noChangeAspect="1" noChangeArrowheads="1"/>
          </p:cNvPicPr>
          <p:nvPr/>
        </p:nvPicPr>
        <p:blipFill>
          <a:blip r:embed="rId2" cstate="print"/>
          <a:srcRect/>
          <a:stretch>
            <a:fillRect/>
          </a:stretch>
        </p:blipFill>
        <p:spPr bwMode="auto">
          <a:xfrm>
            <a:off x="8070687" y="304800"/>
            <a:ext cx="1073313" cy="1045029"/>
          </a:xfrm>
          <a:prstGeom prst="rect">
            <a:avLst/>
          </a:prstGeom>
          <a:noFill/>
        </p:spPr>
      </p:pic>
      <p:pic>
        <p:nvPicPr>
          <p:cNvPr id="173" name="Picture 2" descr="C:\Documents and Settings\jbair\Local Settings\Temporary Internet Files\Content.IE5\9BER1MNQ\MC900434858[1].png"/>
          <p:cNvPicPr>
            <a:picLocks noChangeAspect="1" noChangeArrowheads="1"/>
          </p:cNvPicPr>
          <p:nvPr/>
        </p:nvPicPr>
        <p:blipFill>
          <a:blip r:embed="rId2" cstate="print"/>
          <a:srcRect/>
          <a:stretch>
            <a:fillRect/>
          </a:stretch>
        </p:blipFill>
        <p:spPr bwMode="auto">
          <a:xfrm>
            <a:off x="8361376" y="3200400"/>
            <a:ext cx="782624" cy="762000"/>
          </a:xfrm>
          <a:prstGeom prst="rect">
            <a:avLst/>
          </a:prstGeom>
          <a:noFill/>
        </p:spPr>
      </p:pic>
      <p:grpSp>
        <p:nvGrpSpPr>
          <p:cNvPr id="125" name="Group 124"/>
          <p:cNvGrpSpPr/>
          <p:nvPr/>
        </p:nvGrpSpPr>
        <p:grpSpPr>
          <a:xfrm>
            <a:off x="228600" y="228600"/>
            <a:ext cx="7714436" cy="6400800"/>
            <a:chOff x="228600" y="228600"/>
            <a:chExt cx="7714436" cy="6400800"/>
          </a:xfrm>
        </p:grpSpPr>
        <p:sp>
          <p:nvSpPr>
            <p:cNvPr id="81" name="Rectangle 80"/>
            <p:cNvSpPr/>
            <p:nvPr/>
          </p:nvSpPr>
          <p:spPr>
            <a:xfrm>
              <a:off x="228600" y="228600"/>
              <a:ext cx="939149" cy="9144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rPr>
                <a:t>H</a:t>
              </a:r>
            </a:p>
            <a:p>
              <a:pPr algn="ctr"/>
              <a:r>
                <a:rPr lang="en-US" dirty="0" smtClean="0">
                  <a:solidFill>
                    <a:schemeClr val="bg1"/>
                  </a:solidFill>
                </a:rPr>
                <a:t>13.6</a:t>
              </a:r>
              <a:endParaRPr lang="en-US" dirty="0">
                <a:solidFill>
                  <a:schemeClr val="bg1"/>
                </a:solidFill>
              </a:endParaRPr>
            </a:p>
          </p:txBody>
        </p:sp>
        <p:sp>
          <p:nvSpPr>
            <p:cNvPr id="82" name="Rectangle 81"/>
            <p:cNvSpPr/>
            <p:nvPr/>
          </p:nvSpPr>
          <p:spPr>
            <a:xfrm>
              <a:off x="228600" y="1143000"/>
              <a:ext cx="939149" cy="9144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rPr>
                <a:t>Li</a:t>
              </a:r>
            </a:p>
            <a:p>
              <a:pPr algn="ctr"/>
              <a:r>
                <a:rPr lang="en-US" dirty="0" smtClean="0">
                  <a:solidFill>
                    <a:schemeClr val="bg1"/>
                  </a:solidFill>
                </a:rPr>
                <a:t>5.4</a:t>
              </a:r>
              <a:endParaRPr lang="en-US" dirty="0">
                <a:solidFill>
                  <a:schemeClr val="bg1"/>
                </a:solidFill>
              </a:endParaRPr>
            </a:p>
          </p:txBody>
        </p:sp>
        <p:sp>
          <p:nvSpPr>
            <p:cNvPr id="83" name="Rectangle 82"/>
            <p:cNvSpPr/>
            <p:nvPr/>
          </p:nvSpPr>
          <p:spPr>
            <a:xfrm>
              <a:off x="228600" y="2057400"/>
              <a:ext cx="939149" cy="9144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rPr>
                <a:t>Na</a:t>
              </a:r>
            </a:p>
            <a:p>
              <a:pPr algn="ctr"/>
              <a:r>
                <a:rPr lang="en-US" dirty="0" smtClean="0">
                  <a:solidFill>
                    <a:schemeClr val="bg1"/>
                  </a:solidFill>
                </a:rPr>
                <a:t>5.1</a:t>
              </a:r>
              <a:endParaRPr lang="en-US" dirty="0">
                <a:solidFill>
                  <a:schemeClr val="bg1"/>
                </a:solidFill>
              </a:endParaRPr>
            </a:p>
          </p:txBody>
        </p:sp>
        <p:sp>
          <p:nvSpPr>
            <p:cNvPr id="84" name="Rectangle 83"/>
            <p:cNvSpPr/>
            <p:nvPr/>
          </p:nvSpPr>
          <p:spPr>
            <a:xfrm>
              <a:off x="228600" y="2971800"/>
              <a:ext cx="939149" cy="9144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rPr>
                <a:t>K</a:t>
              </a:r>
            </a:p>
            <a:p>
              <a:pPr algn="ctr"/>
              <a:r>
                <a:rPr lang="en-US" dirty="0" smtClean="0">
                  <a:solidFill>
                    <a:schemeClr val="bg1"/>
                  </a:solidFill>
                </a:rPr>
                <a:t>4.3</a:t>
              </a:r>
              <a:endParaRPr lang="en-US" dirty="0">
                <a:solidFill>
                  <a:schemeClr val="bg1"/>
                </a:solidFill>
              </a:endParaRPr>
            </a:p>
          </p:txBody>
        </p:sp>
        <p:sp>
          <p:nvSpPr>
            <p:cNvPr id="85" name="Rectangle 84"/>
            <p:cNvSpPr/>
            <p:nvPr/>
          </p:nvSpPr>
          <p:spPr>
            <a:xfrm>
              <a:off x="228600" y="3886200"/>
              <a:ext cx="939149" cy="9144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err="1" smtClean="0">
                  <a:solidFill>
                    <a:schemeClr val="bg1"/>
                  </a:solidFill>
                </a:rPr>
                <a:t>Rb</a:t>
              </a:r>
              <a:r>
                <a:rPr lang="en-US" dirty="0" smtClean="0">
                  <a:solidFill>
                    <a:schemeClr val="bg1"/>
                  </a:solidFill>
                </a:rPr>
                <a:t> </a:t>
              </a:r>
            </a:p>
            <a:p>
              <a:pPr algn="ctr"/>
              <a:r>
                <a:rPr lang="en-US" dirty="0" smtClean="0">
                  <a:solidFill>
                    <a:schemeClr val="bg1"/>
                  </a:solidFill>
                </a:rPr>
                <a:t>4.2</a:t>
              </a:r>
              <a:endParaRPr lang="en-US" dirty="0">
                <a:solidFill>
                  <a:schemeClr val="bg1"/>
                </a:solidFill>
              </a:endParaRPr>
            </a:p>
          </p:txBody>
        </p:sp>
        <p:sp>
          <p:nvSpPr>
            <p:cNvPr id="86" name="Rectangle 85"/>
            <p:cNvSpPr/>
            <p:nvPr/>
          </p:nvSpPr>
          <p:spPr>
            <a:xfrm>
              <a:off x="228600" y="4800600"/>
              <a:ext cx="939149" cy="9144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rPr>
                <a:t>Cs</a:t>
              </a:r>
            </a:p>
            <a:p>
              <a:pPr algn="ctr"/>
              <a:r>
                <a:rPr lang="en-US" dirty="0" smtClean="0">
                  <a:solidFill>
                    <a:schemeClr val="bg1"/>
                  </a:solidFill>
                </a:rPr>
                <a:t>3.9</a:t>
              </a:r>
              <a:endParaRPr lang="en-US" dirty="0">
                <a:solidFill>
                  <a:schemeClr val="bg1"/>
                </a:solidFill>
              </a:endParaRPr>
            </a:p>
          </p:txBody>
        </p:sp>
        <p:sp>
          <p:nvSpPr>
            <p:cNvPr id="87" name="Rectangle 86"/>
            <p:cNvSpPr/>
            <p:nvPr/>
          </p:nvSpPr>
          <p:spPr>
            <a:xfrm>
              <a:off x="1167749" y="1143000"/>
              <a:ext cx="939149" cy="9144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rPr>
                <a:t>Be</a:t>
              </a:r>
            </a:p>
            <a:p>
              <a:pPr algn="ctr"/>
              <a:r>
                <a:rPr lang="en-US" dirty="0" smtClean="0">
                  <a:solidFill>
                    <a:schemeClr val="bg1"/>
                  </a:solidFill>
                </a:rPr>
                <a:t>9.3</a:t>
              </a:r>
              <a:endParaRPr lang="en-US" dirty="0">
                <a:solidFill>
                  <a:schemeClr val="bg1"/>
                </a:solidFill>
              </a:endParaRPr>
            </a:p>
          </p:txBody>
        </p:sp>
        <p:sp>
          <p:nvSpPr>
            <p:cNvPr id="88" name="Rectangle 87"/>
            <p:cNvSpPr/>
            <p:nvPr/>
          </p:nvSpPr>
          <p:spPr>
            <a:xfrm>
              <a:off x="1167749" y="2057400"/>
              <a:ext cx="939149" cy="9144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rPr>
                <a:t>Mg</a:t>
              </a:r>
            </a:p>
            <a:p>
              <a:pPr algn="ctr"/>
              <a:r>
                <a:rPr lang="en-US" dirty="0" smtClean="0">
                  <a:solidFill>
                    <a:schemeClr val="bg1"/>
                  </a:solidFill>
                </a:rPr>
                <a:t>7.6</a:t>
              </a:r>
              <a:endParaRPr lang="en-US" dirty="0">
                <a:solidFill>
                  <a:schemeClr val="bg1"/>
                </a:solidFill>
              </a:endParaRPr>
            </a:p>
          </p:txBody>
        </p:sp>
        <p:sp>
          <p:nvSpPr>
            <p:cNvPr id="89" name="Rectangle 88"/>
            <p:cNvSpPr/>
            <p:nvPr/>
          </p:nvSpPr>
          <p:spPr>
            <a:xfrm>
              <a:off x="1167749" y="2971800"/>
              <a:ext cx="939149" cy="9144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rPr>
                <a:t>Ca</a:t>
              </a:r>
            </a:p>
            <a:p>
              <a:pPr algn="ctr"/>
              <a:r>
                <a:rPr lang="en-US" dirty="0" smtClean="0">
                  <a:solidFill>
                    <a:schemeClr val="bg1"/>
                  </a:solidFill>
                </a:rPr>
                <a:t>6.1</a:t>
              </a:r>
              <a:endParaRPr lang="en-US" dirty="0">
                <a:solidFill>
                  <a:schemeClr val="bg1"/>
                </a:solidFill>
              </a:endParaRPr>
            </a:p>
          </p:txBody>
        </p:sp>
        <p:sp>
          <p:nvSpPr>
            <p:cNvPr id="90" name="Rectangle 89"/>
            <p:cNvSpPr/>
            <p:nvPr/>
          </p:nvSpPr>
          <p:spPr>
            <a:xfrm>
              <a:off x="1167749" y="3886200"/>
              <a:ext cx="939149" cy="9144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err="1" smtClean="0">
                  <a:solidFill>
                    <a:schemeClr val="bg1"/>
                  </a:solidFill>
                </a:rPr>
                <a:t>Sr</a:t>
              </a:r>
              <a:endParaRPr lang="en-US" dirty="0" smtClean="0">
                <a:solidFill>
                  <a:schemeClr val="bg1"/>
                </a:solidFill>
              </a:endParaRPr>
            </a:p>
            <a:p>
              <a:pPr algn="ctr"/>
              <a:r>
                <a:rPr lang="en-US" dirty="0" smtClean="0">
                  <a:solidFill>
                    <a:schemeClr val="bg1"/>
                  </a:solidFill>
                </a:rPr>
                <a:t>5.7</a:t>
              </a:r>
              <a:endParaRPr lang="en-US" dirty="0">
                <a:solidFill>
                  <a:schemeClr val="bg1"/>
                </a:solidFill>
              </a:endParaRPr>
            </a:p>
          </p:txBody>
        </p:sp>
        <p:sp>
          <p:nvSpPr>
            <p:cNvPr id="91" name="Rectangle 90"/>
            <p:cNvSpPr/>
            <p:nvPr/>
          </p:nvSpPr>
          <p:spPr>
            <a:xfrm>
              <a:off x="1167749" y="4800600"/>
              <a:ext cx="939149" cy="9144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err="1" smtClean="0">
                  <a:solidFill>
                    <a:schemeClr val="bg1"/>
                  </a:solidFill>
                </a:rPr>
                <a:t>Ba</a:t>
              </a:r>
              <a:endParaRPr lang="en-US" dirty="0" smtClean="0">
                <a:solidFill>
                  <a:schemeClr val="bg1"/>
                </a:solidFill>
              </a:endParaRPr>
            </a:p>
            <a:p>
              <a:pPr algn="ctr"/>
              <a:r>
                <a:rPr lang="en-US" dirty="0" smtClean="0">
                  <a:solidFill>
                    <a:schemeClr val="bg1"/>
                  </a:solidFill>
                </a:rPr>
                <a:t>5.2</a:t>
              </a:r>
              <a:endParaRPr lang="en-US" dirty="0">
                <a:solidFill>
                  <a:schemeClr val="bg1"/>
                </a:solidFill>
              </a:endParaRPr>
            </a:p>
          </p:txBody>
        </p:sp>
        <p:sp>
          <p:nvSpPr>
            <p:cNvPr id="92" name="Rectangle 91"/>
            <p:cNvSpPr/>
            <p:nvPr/>
          </p:nvSpPr>
          <p:spPr>
            <a:xfrm>
              <a:off x="2308144" y="1143000"/>
              <a:ext cx="939149" cy="9144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rPr>
                <a:t>B</a:t>
              </a:r>
            </a:p>
            <a:p>
              <a:pPr algn="ctr"/>
              <a:r>
                <a:rPr lang="en-US" dirty="0" smtClean="0">
                  <a:solidFill>
                    <a:schemeClr val="bg1"/>
                  </a:solidFill>
                </a:rPr>
                <a:t>8.3</a:t>
              </a:r>
              <a:endParaRPr lang="en-US" dirty="0">
                <a:solidFill>
                  <a:schemeClr val="bg1"/>
                </a:solidFill>
              </a:endParaRPr>
            </a:p>
          </p:txBody>
        </p:sp>
        <p:sp>
          <p:nvSpPr>
            <p:cNvPr id="93" name="Rectangle 92"/>
            <p:cNvSpPr/>
            <p:nvPr/>
          </p:nvSpPr>
          <p:spPr>
            <a:xfrm>
              <a:off x="2308144" y="2057400"/>
              <a:ext cx="939149" cy="9144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rPr>
                <a:t>Al</a:t>
              </a:r>
            </a:p>
            <a:p>
              <a:pPr algn="ctr"/>
              <a:r>
                <a:rPr lang="en-US" dirty="0">
                  <a:solidFill>
                    <a:schemeClr val="bg1"/>
                  </a:solidFill>
                </a:rPr>
                <a:t>6</a:t>
              </a:r>
            </a:p>
          </p:txBody>
        </p:sp>
        <p:sp>
          <p:nvSpPr>
            <p:cNvPr id="94" name="Rectangle 93"/>
            <p:cNvSpPr/>
            <p:nvPr/>
          </p:nvSpPr>
          <p:spPr>
            <a:xfrm>
              <a:off x="2308144" y="2971800"/>
              <a:ext cx="939149" cy="9144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err="1" smtClean="0">
                  <a:solidFill>
                    <a:schemeClr val="bg1"/>
                  </a:solidFill>
                </a:rPr>
                <a:t>Ga</a:t>
              </a:r>
              <a:endParaRPr lang="en-US" dirty="0" smtClean="0">
                <a:solidFill>
                  <a:schemeClr val="bg1"/>
                </a:solidFill>
              </a:endParaRPr>
            </a:p>
            <a:p>
              <a:pPr algn="ctr"/>
              <a:r>
                <a:rPr lang="en-US" dirty="0">
                  <a:solidFill>
                    <a:schemeClr val="bg1"/>
                  </a:solidFill>
                </a:rPr>
                <a:t>6</a:t>
              </a:r>
            </a:p>
          </p:txBody>
        </p:sp>
        <p:sp>
          <p:nvSpPr>
            <p:cNvPr id="95" name="Rectangle 94"/>
            <p:cNvSpPr/>
            <p:nvPr/>
          </p:nvSpPr>
          <p:spPr>
            <a:xfrm>
              <a:off x="2308144" y="3886200"/>
              <a:ext cx="939149" cy="9144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rPr>
                <a:t>In</a:t>
              </a:r>
            </a:p>
            <a:p>
              <a:pPr algn="ctr"/>
              <a:r>
                <a:rPr lang="en-US" dirty="0" smtClean="0">
                  <a:solidFill>
                    <a:schemeClr val="bg1"/>
                  </a:solidFill>
                </a:rPr>
                <a:t>5.8</a:t>
              </a:r>
              <a:endParaRPr lang="en-US" dirty="0">
                <a:solidFill>
                  <a:schemeClr val="bg1"/>
                </a:solidFill>
              </a:endParaRPr>
            </a:p>
          </p:txBody>
        </p:sp>
        <p:sp>
          <p:nvSpPr>
            <p:cNvPr id="96" name="Rectangle 95"/>
            <p:cNvSpPr/>
            <p:nvPr/>
          </p:nvSpPr>
          <p:spPr>
            <a:xfrm>
              <a:off x="3247292" y="1143000"/>
              <a:ext cx="939149" cy="9144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rPr>
                <a:t>C</a:t>
              </a:r>
            </a:p>
            <a:p>
              <a:pPr algn="ctr"/>
              <a:r>
                <a:rPr lang="en-US" dirty="0" smtClean="0">
                  <a:solidFill>
                    <a:schemeClr val="bg1"/>
                  </a:solidFill>
                </a:rPr>
                <a:t>11.3</a:t>
              </a:r>
              <a:endParaRPr lang="en-US" dirty="0">
                <a:solidFill>
                  <a:schemeClr val="bg1"/>
                </a:solidFill>
              </a:endParaRPr>
            </a:p>
          </p:txBody>
        </p:sp>
        <p:sp>
          <p:nvSpPr>
            <p:cNvPr id="97" name="Rectangle 96"/>
            <p:cNvSpPr/>
            <p:nvPr/>
          </p:nvSpPr>
          <p:spPr>
            <a:xfrm>
              <a:off x="3247292" y="2057400"/>
              <a:ext cx="939149" cy="9144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rPr>
                <a:t>Si</a:t>
              </a:r>
            </a:p>
            <a:p>
              <a:pPr algn="ctr"/>
              <a:r>
                <a:rPr lang="en-US" dirty="0" smtClean="0">
                  <a:solidFill>
                    <a:schemeClr val="bg1"/>
                  </a:solidFill>
                </a:rPr>
                <a:t>8.2</a:t>
              </a:r>
              <a:endParaRPr lang="en-US" dirty="0">
                <a:solidFill>
                  <a:schemeClr val="bg1"/>
                </a:solidFill>
              </a:endParaRPr>
            </a:p>
          </p:txBody>
        </p:sp>
        <p:sp>
          <p:nvSpPr>
            <p:cNvPr id="98" name="Rectangle 97"/>
            <p:cNvSpPr/>
            <p:nvPr/>
          </p:nvSpPr>
          <p:spPr>
            <a:xfrm>
              <a:off x="3247292" y="2971800"/>
              <a:ext cx="939149" cy="9144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err="1" smtClean="0">
                  <a:solidFill>
                    <a:schemeClr val="bg1"/>
                  </a:solidFill>
                </a:rPr>
                <a:t>Ge</a:t>
              </a:r>
              <a:endParaRPr lang="en-US" dirty="0" smtClean="0">
                <a:solidFill>
                  <a:schemeClr val="bg1"/>
                </a:solidFill>
              </a:endParaRPr>
            </a:p>
            <a:p>
              <a:pPr algn="ctr"/>
              <a:r>
                <a:rPr lang="en-US" dirty="0" smtClean="0">
                  <a:solidFill>
                    <a:schemeClr val="bg1"/>
                  </a:solidFill>
                </a:rPr>
                <a:t>7.9</a:t>
              </a:r>
              <a:endParaRPr lang="en-US" dirty="0">
                <a:solidFill>
                  <a:schemeClr val="bg1"/>
                </a:solidFill>
              </a:endParaRPr>
            </a:p>
          </p:txBody>
        </p:sp>
        <p:sp>
          <p:nvSpPr>
            <p:cNvPr id="99" name="Rectangle 98"/>
            <p:cNvSpPr/>
            <p:nvPr/>
          </p:nvSpPr>
          <p:spPr>
            <a:xfrm>
              <a:off x="3247292" y="3886200"/>
              <a:ext cx="939149" cy="9144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err="1" smtClean="0">
                  <a:solidFill>
                    <a:schemeClr val="bg1"/>
                  </a:solidFill>
                </a:rPr>
                <a:t>Sn</a:t>
              </a:r>
              <a:endParaRPr lang="en-US" dirty="0" smtClean="0">
                <a:solidFill>
                  <a:schemeClr val="bg1"/>
                </a:solidFill>
              </a:endParaRPr>
            </a:p>
            <a:p>
              <a:pPr algn="ctr"/>
              <a:r>
                <a:rPr lang="en-US" dirty="0" smtClean="0">
                  <a:solidFill>
                    <a:schemeClr val="bg1"/>
                  </a:solidFill>
                </a:rPr>
                <a:t>7.3</a:t>
              </a:r>
              <a:endParaRPr lang="en-US" dirty="0">
                <a:solidFill>
                  <a:schemeClr val="bg1"/>
                </a:solidFill>
              </a:endParaRPr>
            </a:p>
          </p:txBody>
        </p:sp>
        <p:sp>
          <p:nvSpPr>
            <p:cNvPr id="100" name="Rectangle 99"/>
            <p:cNvSpPr/>
            <p:nvPr/>
          </p:nvSpPr>
          <p:spPr>
            <a:xfrm>
              <a:off x="4186441" y="1143000"/>
              <a:ext cx="939149" cy="9144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rPr>
                <a:t>N</a:t>
              </a:r>
            </a:p>
            <a:p>
              <a:pPr algn="ctr"/>
              <a:r>
                <a:rPr lang="en-US" dirty="0" smtClean="0">
                  <a:solidFill>
                    <a:schemeClr val="bg1"/>
                  </a:solidFill>
                </a:rPr>
                <a:t>14.5</a:t>
              </a:r>
              <a:endParaRPr lang="en-US" dirty="0">
                <a:solidFill>
                  <a:schemeClr val="bg1"/>
                </a:solidFill>
              </a:endParaRPr>
            </a:p>
          </p:txBody>
        </p:sp>
        <p:sp>
          <p:nvSpPr>
            <p:cNvPr id="101" name="Rectangle 100"/>
            <p:cNvSpPr/>
            <p:nvPr/>
          </p:nvSpPr>
          <p:spPr>
            <a:xfrm>
              <a:off x="4186441" y="2057400"/>
              <a:ext cx="939149" cy="9144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rPr>
                <a:t>P</a:t>
              </a:r>
            </a:p>
            <a:p>
              <a:pPr algn="ctr"/>
              <a:r>
                <a:rPr lang="en-US" dirty="0" smtClean="0">
                  <a:solidFill>
                    <a:schemeClr val="bg1"/>
                  </a:solidFill>
                </a:rPr>
                <a:t>10.5</a:t>
              </a:r>
              <a:endParaRPr lang="en-US" dirty="0">
                <a:solidFill>
                  <a:schemeClr val="bg1"/>
                </a:solidFill>
              </a:endParaRPr>
            </a:p>
          </p:txBody>
        </p:sp>
        <p:sp>
          <p:nvSpPr>
            <p:cNvPr id="102" name="Rectangle 101"/>
            <p:cNvSpPr/>
            <p:nvPr/>
          </p:nvSpPr>
          <p:spPr>
            <a:xfrm>
              <a:off x="4186441" y="2971800"/>
              <a:ext cx="939149" cy="9144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rPr>
                <a:t>As</a:t>
              </a:r>
            </a:p>
            <a:p>
              <a:pPr algn="ctr"/>
              <a:r>
                <a:rPr lang="en-US" dirty="0" smtClean="0">
                  <a:solidFill>
                    <a:schemeClr val="bg1"/>
                  </a:solidFill>
                </a:rPr>
                <a:t>9.8</a:t>
              </a:r>
              <a:endParaRPr lang="en-US" dirty="0">
                <a:solidFill>
                  <a:schemeClr val="bg1"/>
                </a:solidFill>
              </a:endParaRPr>
            </a:p>
          </p:txBody>
        </p:sp>
        <p:sp>
          <p:nvSpPr>
            <p:cNvPr id="103" name="Rectangle 102"/>
            <p:cNvSpPr/>
            <p:nvPr/>
          </p:nvSpPr>
          <p:spPr>
            <a:xfrm>
              <a:off x="4186441" y="3886200"/>
              <a:ext cx="939149" cy="9144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err="1" smtClean="0">
                  <a:solidFill>
                    <a:schemeClr val="bg1"/>
                  </a:solidFill>
                </a:rPr>
                <a:t>Sb</a:t>
              </a:r>
              <a:endParaRPr lang="en-US" dirty="0" smtClean="0">
                <a:solidFill>
                  <a:schemeClr val="bg1"/>
                </a:solidFill>
              </a:endParaRPr>
            </a:p>
            <a:p>
              <a:pPr algn="ctr"/>
              <a:r>
                <a:rPr lang="en-US" dirty="0" smtClean="0">
                  <a:solidFill>
                    <a:schemeClr val="bg1"/>
                  </a:solidFill>
                </a:rPr>
                <a:t>8.6</a:t>
              </a:r>
              <a:endParaRPr lang="en-US" dirty="0">
                <a:solidFill>
                  <a:schemeClr val="bg1"/>
                </a:solidFill>
              </a:endParaRPr>
            </a:p>
          </p:txBody>
        </p:sp>
        <p:sp>
          <p:nvSpPr>
            <p:cNvPr id="104" name="Rectangle 103"/>
            <p:cNvSpPr/>
            <p:nvPr/>
          </p:nvSpPr>
          <p:spPr>
            <a:xfrm>
              <a:off x="5125590" y="1143000"/>
              <a:ext cx="939149" cy="9144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rPr>
                <a:t>O</a:t>
              </a:r>
            </a:p>
            <a:p>
              <a:pPr algn="ctr"/>
              <a:r>
                <a:rPr lang="en-US" dirty="0" smtClean="0">
                  <a:solidFill>
                    <a:schemeClr val="bg1"/>
                  </a:solidFill>
                </a:rPr>
                <a:t>13.6</a:t>
              </a:r>
              <a:endParaRPr lang="en-US" dirty="0">
                <a:solidFill>
                  <a:schemeClr val="bg1"/>
                </a:solidFill>
              </a:endParaRPr>
            </a:p>
          </p:txBody>
        </p:sp>
        <p:sp>
          <p:nvSpPr>
            <p:cNvPr id="105" name="Rectangle 104"/>
            <p:cNvSpPr/>
            <p:nvPr/>
          </p:nvSpPr>
          <p:spPr>
            <a:xfrm>
              <a:off x="5125590" y="2057400"/>
              <a:ext cx="939149" cy="9144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rPr>
                <a:t>S</a:t>
              </a:r>
            </a:p>
            <a:p>
              <a:pPr algn="ctr"/>
              <a:r>
                <a:rPr lang="en-US" dirty="0" smtClean="0">
                  <a:solidFill>
                    <a:schemeClr val="bg1"/>
                  </a:solidFill>
                </a:rPr>
                <a:t>10.4</a:t>
              </a:r>
              <a:endParaRPr lang="en-US" dirty="0">
                <a:solidFill>
                  <a:schemeClr val="bg1"/>
                </a:solidFill>
              </a:endParaRPr>
            </a:p>
          </p:txBody>
        </p:sp>
        <p:sp>
          <p:nvSpPr>
            <p:cNvPr id="106" name="Rectangle 105"/>
            <p:cNvSpPr/>
            <p:nvPr/>
          </p:nvSpPr>
          <p:spPr>
            <a:xfrm>
              <a:off x="5125590" y="2971800"/>
              <a:ext cx="939149" cy="9144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rPr>
                <a:t>Se</a:t>
              </a:r>
            </a:p>
            <a:p>
              <a:pPr algn="ctr"/>
              <a:r>
                <a:rPr lang="en-US" dirty="0" smtClean="0">
                  <a:solidFill>
                    <a:schemeClr val="bg1"/>
                  </a:solidFill>
                </a:rPr>
                <a:t>9.8</a:t>
              </a:r>
              <a:endParaRPr lang="en-US" dirty="0">
                <a:solidFill>
                  <a:schemeClr val="bg1"/>
                </a:solidFill>
              </a:endParaRPr>
            </a:p>
          </p:txBody>
        </p:sp>
        <p:sp>
          <p:nvSpPr>
            <p:cNvPr id="107" name="Rectangle 106"/>
            <p:cNvSpPr/>
            <p:nvPr/>
          </p:nvSpPr>
          <p:spPr>
            <a:xfrm>
              <a:off x="5125590" y="3886200"/>
              <a:ext cx="939149" cy="9144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rPr>
                <a:t>Te</a:t>
              </a:r>
            </a:p>
            <a:p>
              <a:pPr algn="ctr"/>
              <a:r>
                <a:rPr lang="en-US" dirty="0">
                  <a:solidFill>
                    <a:schemeClr val="bg1"/>
                  </a:solidFill>
                </a:rPr>
                <a:t>9</a:t>
              </a:r>
            </a:p>
          </p:txBody>
        </p:sp>
        <p:sp>
          <p:nvSpPr>
            <p:cNvPr id="108" name="Rectangle 107"/>
            <p:cNvSpPr/>
            <p:nvPr/>
          </p:nvSpPr>
          <p:spPr>
            <a:xfrm>
              <a:off x="6064738" y="1143000"/>
              <a:ext cx="939149" cy="9144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rPr>
                <a:t>F</a:t>
              </a:r>
            </a:p>
            <a:p>
              <a:pPr algn="ctr"/>
              <a:r>
                <a:rPr lang="en-US" dirty="0" smtClean="0">
                  <a:solidFill>
                    <a:schemeClr val="bg1"/>
                  </a:solidFill>
                </a:rPr>
                <a:t>17.4</a:t>
              </a:r>
              <a:endParaRPr lang="en-US" dirty="0">
                <a:solidFill>
                  <a:schemeClr val="bg1"/>
                </a:solidFill>
              </a:endParaRPr>
            </a:p>
          </p:txBody>
        </p:sp>
        <p:sp>
          <p:nvSpPr>
            <p:cNvPr id="109" name="Rectangle 108"/>
            <p:cNvSpPr/>
            <p:nvPr/>
          </p:nvSpPr>
          <p:spPr>
            <a:xfrm>
              <a:off x="6064738" y="2057400"/>
              <a:ext cx="939149" cy="9144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err="1" smtClean="0">
                  <a:solidFill>
                    <a:schemeClr val="bg1"/>
                  </a:solidFill>
                </a:rPr>
                <a:t>Cl</a:t>
              </a:r>
              <a:endParaRPr lang="en-US" dirty="0" smtClean="0">
                <a:solidFill>
                  <a:schemeClr val="bg1"/>
                </a:solidFill>
              </a:endParaRPr>
            </a:p>
            <a:p>
              <a:pPr algn="ctr"/>
              <a:r>
                <a:rPr lang="en-US" dirty="0" smtClean="0">
                  <a:solidFill>
                    <a:schemeClr val="bg1"/>
                  </a:solidFill>
                </a:rPr>
                <a:t>13</a:t>
              </a:r>
              <a:endParaRPr lang="en-US" dirty="0">
                <a:solidFill>
                  <a:schemeClr val="bg1"/>
                </a:solidFill>
              </a:endParaRPr>
            </a:p>
          </p:txBody>
        </p:sp>
        <p:sp>
          <p:nvSpPr>
            <p:cNvPr id="110" name="Rectangle 109"/>
            <p:cNvSpPr/>
            <p:nvPr/>
          </p:nvSpPr>
          <p:spPr>
            <a:xfrm>
              <a:off x="6064738" y="2971800"/>
              <a:ext cx="939149" cy="9144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rPr>
                <a:t>Br</a:t>
              </a:r>
            </a:p>
            <a:p>
              <a:pPr algn="ctr"/>
              <a:r>
                <a:rPr lang="en-US" dirty="0" smtClean="0">
                  <a:solidFill>
                    <a:schemeClr val="bg1"/>
                  </a:solidFill>
                </a:rPr>
                <a:t>11.8</a:t>
              </a:r>
              <a:endParaRPr lang="en-US" dirty="0">
                <a:solidFill>
                  <a:schemeClr val="bg1"/>
                </a:solidFill>
              </a:endParaRPr>
            </a:p>
          </p:txBody>
        </p:sp>
        <p:sp>
          <p:nvSpPr>
            <p:cNvPr id="111" name="Rectangle 110"/>
            <p:cNvSpPr/>
            <p:nvPr/>
          </p:nvSpPr>
          <p:spPr>
            <a:xfrm>
              <a:off x="6064738" y="3886200"/>
              <a:ext cx="939149" cy="9144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rPr>
                <a:t>I</a:t>
              </a:r>
            </a:p>
            <a:p>
              <a:pPr algn="ctr"/>
              <a:r>
                <a:rPr lang="en-US" dirty="0" smtClean="0">
                  <a:solidFill>
                    <a:schemeClr val="bg1"/>
                  </a:solidFill>
                </a:rPr>
                <a:t>10.5</a:t>
              </a:r>
              <a:endParaRPr lang="en-US" dirty="0">
                <a:solidFill>
                  <a:schemeClr val="bg1"/>
                </a:solidFill>
              </a:endParaRPr>
            </a:p>
          </p:txBody>
        </p:sp>
        <p:sp>
          <p:nvSpPr>
            <p:cNvPr id="112" name="Rectangle 111"/>
            <p:cNvSpPr/>
            <p:nvPr/>
          </p:nvSpPr>
          <p:spPr>
            <a:xfrm>
              <a:off x="7003887" y="228600"/>
              <a:ext cx="939149" cy="9144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rPr>
                <a:t>He</a:t>
              </a:r>
            </a:p>
            <a:p>
              <a:pPr algn="ctr"/>
              <a:r>
                <a:rPr lang="en-US" dirty="0" smtClean="0">
                  <a:solidFill>
                    <a:schemeClr val="bg1"/>
                  </a:solidFill>
                </a:rPr>
                <a:t>24.6</a:t>
              </a:r>
              <a:endParaRPr lang="en-US" dirty="0">
                <a:solidFill>
                  <a:schemeClr val="bg1"/>
                </a:solidFill>
              </a:endParaRPr>
            </a:p>
          </p:txBody>
        </p:sp>
        <p:sp>
          <p:nvSpPr>
            <p:cNvPr id="113" name="Rectangle 112"/>
            <p:cNvSpPr/>
            <p:nvPr/>
          </p:nvSpPr>
          <p:spPr>
            <a:xfrm>
              <a:off x="7003887" y="1143000"/>
              <a:ext cx="939149" cy="9144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rPr>
                <a:t>Ne</a:t>
              </a:r>
            </a:p>
            <a:p>
              <a:pPr algn="ctr"/>
              <a:r>
                <a:rPr lang="en-US" dirty="0" smtClean="0">
                  <a:solidFill>
                    <a:schemeClr val="bg1"/>
                  </a:solidFill>
                </a:rPr>
                <a:t>21.6</a:t>
              </a:r>
              <a:endParaRPr lang="en-US" dirty="0">
                <a:solidFill>
                  <a:schemeClr val="bg1"/>
                </a:solidFill>
              </a:endParaRPr>
            </a:p>
          </p:txBody>
        </p:sp>
        <p:sp>
          <p:nvSpPr>
            <p:cNvPr id="114" name="Rectangle 113"/>
            <p:cNvSpPr/>
            <p:nvPr/>
          </p:nvSpPr>
          <p:spPr>
            <a:xfrm>
              <a:off x="7003887" y="2057400"/>
              <a:ext cx="939149" cy="9144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err="1" smtClean="0">
                  <a:solidFill>
                    <a:schemeClr val="bg1"/>
                  </a:solidFill>
                </a:rPr>
                <a:t>Ar</a:t>
              </a:r>
              <a:endParaRPr lang="en-US" dirty="0" smtClean="0">
                <a:solidFill>
                  <a:schemeClr val="bg1"/>
                </a:solidFill>
              </a:endParaRPr>
            </a:p>
            <a:p>
              <a:pPr algn="ctr"/>
              <a:r>
                <a:rPr lang="en-US" dirty="0" smtClean="0">
                  <a:solidFill>
                    <a:schemeClr val="bg1"/>
                  </a:solidFill>
                </a:rPr>
                <a:t>15.8</a:t>
              </a:r>
              <a:endParaRPr lang="en-US" dirty="0">
                <a:solidFill>
                  <a:schemeClr val="bg1"/>
                </a:solidFill>
              </a:endParaRPr>
            </a:p>
          </p:txBody>
        </p:sp>
        <p:sp>
          <p:nvSpPr>
            <p:cNvPr id="115" name="Rectangle 114"/>
            <p:cNvSpPr/>
            <p:nvPr/>
          </p:nvSpPr>
          <p:spPr>
            <a:xfrm>
              <a:off x="7003887" y="2971800"/>
              <a:ext cx="939149" cy="9144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rPr>
                <a:t>Kr</a:t>
              </a:r>
            </a:p>
            <a:p>
              <a:pPr algn="ctr"/>
              <a:r>
                <a:rPr lang="en-US" dirty="0" smtClean="0">
                  <a:solidFill>
                    <a:schemeClr val="bg1"/>
                  </a:solidFill>
                </a:rPr>
                <a:t>14</a:t>
              </a:r>
              <a:endParaRPr lang="en-US" dirty="0">
                <a:solidFill>
                  <a:schemeClr val="bg1"/>
                </a:solidFill>
              </a:endParaRPr>
            </a:p>
          </p:txBody>
        </p:sp>
        <p:sp>
          <p:nvSpPr>
            <p:cNvPr id="116" name="Rectangle 115"/>
            <p:cNvSpPr/>
            <p:nvPr/>
          </p:nvSpPr>
          <p:spPr>
            <a:xfrm>
              <a:off x="7003887" y="3886200"/>
              <a:ext cx="939149" cy="9144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err="1" smtClean="0">
                  <a:solidFill>
                    <a:schemeClr val="bg1"/>
                  </a:solidFill>
                </a:rPr>
                <a:t>Xe</a:t>
              </a:r>
              <a:endParaRPr lang="en-US" dirty="0" smtClean="0">
                <a:solidFill>
                  <a:schemeClr val="bg1"/>
                </a:solidFill>
              </a:endParaRPr>
            </a:p>
            <a:p>
              <a:pPr algn="ctr"/>
              <a:r>
                <a:rPr lang="en-US" dirty="0" smtClean="0">
                  <a:solidFill>
                    <a:schemeClr val="bg1"/>
                  </a:solidFill>
                </a:rPr>
                <a:t>12.1</a:t>
              </a:r>
              <a:endParaRPr lang="en-US" dirty="0">
                <a:solidFill>
                  <a:schemeClr val="bg1"/>
                </a:solidFill>
              </a:endParaRPr>
            </a:p>
          </p:txBody>
        </p:sp>
        <p:sp>
          <p:nvSpPr>
            <p:cNvPr id="117" name="Rectangle 116"/>
            <p:cNvSpPr/>
            <p:nvPr/>
          </p:nvSpPr>
          <p:spPr>
            <a:xfrm>
              <a:off x="2308144" y="4800600"/>
              <a:ext cx="939149" cy="9144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err="1" smtClean="0">
                  <a:solidFill>
                    <a:schemeClr val="bg1"/>
                  </a:solidFill>
                </a:rPr>
                <a:t>Tl</a:t>
              </a:r>
              <a:endParaRPr lang="en-US" dirty="0" smtClean="0">
                <a:solidFill>
                  <a:schemeClr val="bg1"/>
                </a:solidFill>
              </a:endParaRPr>
            </a:p>
            <a:p>
              <a:pPr algn="ctr"/>
              <a:r>
                <a:rPr lang="en-US" dirty="0" smtClean="0">
                  <a:solidFill>
                    <a:schemeClr val="bg1"/>
                  </a:solidFill>
                </a:rPr>
                <a:t>6.1</a:t>
              </a:r>
              <a:endParaRPr lang="en-US" dirty="0">
                <a:solidFill>
                  <a:schemeClr val="bg1"/>
                </a:solidFill>
              </a:endParaRPr>
            </a:p>
          </p:txBody>
        </p:sp>
        <p:sp>
          <p:nvSpPr>
            <p:cNvPr id="118" name="Rectangle 117"/>
            <p:cNvSpPr/>
            <p:nvPr/>
          </p:nvSpPr>
          <p:spPr>
            <a:xfrm>
              <a:off x="3247292" y="4800600"/>
              <a:ext cx="939149" cy="9144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err="1" smtClean="0">
                  <a:solidFill>
                    <a:schemeClr val="bg1"/>
                  </a:solidFill>
                </a:rPr>
                <a:t>Pb</a:t>
              </a:r>
              <a:endParaRPr lang="en-US" dirty="0" smtClean="0">
                <a:solidFill>
                  <a:schemeClr val="bg1"/>
                </a:solidFill>
              </a:endParaRPr>
            </a:p>
            <a:p>
              <a:pPr algn="ctr"/>
              <a:r>
                <a:rPr lang="en-US" dirty="0" smtClean="0">
                  <a:solidFill>
                    <a:schemeClr val="bg1"/>
                  </a:solidFill>
                </a:rPr>
                <a:t>7.4</a:t>
              </a:r>
              <a:endParaRPr lang="en-US" dirty="0">
                <a:solidFill>
                  <a:schemeClr val="bg1"/>
                </a:solidFill>
              </a:endParaRPr>
            </a:p>
          </p:txBody>
        </p:sp>
        <p:sp>
          <p:nvSpPr>
            <p:cNvPr id="119" name="Rectangle 118"/>
            <p:cNvSpPr/>
            <p:nvPr/>
          </p:nvSpPr>
          <p:spPr>
            <a:xfrm>
              <a:off x="4186441" y="4800600"/>
              <a:ext cx="939149" cy="9144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rPr>
                <a:t>Bi</a:t>
              </a:r>
            </a:p>
            <a:p>
              <a:pPr algn="ctr"/>
              <a:r>
                <a:rPr lang="en-US" dirty="0" smtClean="0">
                  <a:solidFill>
                    <a:schemeClr val="bg1"/>
                  </a:solidFill>
                </a:rPr>
                <a:t>7.3</a:t>
              </a:r>
              <a:endParaRPr lang="en-US" dirty="0">
                <a:solidFill>
                  <a:schemeClr val="bg1"/>
                </a:solidFill>
              </a:endParaRPr>
            </a:p>
          </p:txBody>
        </p:sp>
        <p:sp>
          <p:nvSpPr>
            <p:cNvPr id="120" name="Rectangle 119"/>
            <p:cNvSpPr/>
            <p:nvPr/>
          </p:nvSpPr>
          <p:spPr>
            <a:xfrm>
              <a:off x="5125590" y="4800600"/>
              <a:ext cx="939149" cy="9144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rPr>
                <a:t>Po</a:t>
              </a:r>
            </a:p>
            <a:p>
              <a:pPr algn="ctr"/>
              <a:r>
                <a:rPr lang="en-US" dirty="0" smtClean="0">
                  <a:solidFill>
                    <a:schemeClr val="bg1"/>
                  </a:solidFill>
                </a:rPr>
                <a:t>8.4</a:t>
              </a:r>
              <a:endParaRPr lang="en-US" dirty="0">
                <a:solidFill>
                  <a:schemeClr val="bg1"/>
                </a:solidFill>
              </a:endParaRPr>
            </a:p>
          </p:txBody>
        </p:sp>
        <p:sp>
          <p:nvSpPr>
            <p:cNvPr id="121" name="Rectangle 120"/>
            <p:cNvSpPr/>
            <p:nvPr/>
          </p:nvSpPr>
          <p:spPr>
            <a:xfrm>
              <a:off x="6064738" y="4800600"/>
              <a:ext cx="939149" cy="9144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rPr>
                <a:t>At</a:t>
              </a:r>
            </a:p>
            <a:p>
              <a:pPr algn="ctr"/>
              <a:r>
                <a:rPr lang="en-US" dirty="0" smtClean="0">
                  <a:solidFill>
                    <a:schemeClr val="bg1"/>
                  </a:solidFill>
                </a:rPr>
                <a:t>9.3</a:t>
              </a:r>
              <a:endParaRPr lang="en-US" dirty="0">
                <a:solidFill>
                  <a:schemeClr val="bg1"/>
                </a:solidFill>
              </a:endParaRPr>
            </a:p>
          </p:txBody>
        </p:sp>
        <p:sp>
          <p:nvSpPr>
            <p:cNvPr id="122" name="Rectangle 121"/>
            <p:cNvSpPr/>
            <p:nvPr/>
          </p:nvSpPr>
          <p:spPr>
            <a:xfrm>
              <a:off x="7003887" y="4800600"/>
              <a:ext cx="939149" cy="9144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err="1" smtClean="0">
                  <a:solidFill>
                    <a:schemeClr val="bg1"/>
                  </a:solidFill>
                </a:rPr>
                <a:t>Rn</a:t>
              </a:r>
              <a:endParaRPr lang="en-US" dirty="0" smtClean="0">
                <a:solidFill>
                  <a:schemeClr val="bg1"/>
                </a:solidFill>
              </a:endParaRPr>
            </a:p>
            <a:p>
              <a:pPr algn="ctr"/>
              <a:r>
                <a:rPr lang="en-US" dirty="0" smtClean="0">
                  <a:solidFill>
                    <a:schemeClr val="bg1"/>
                  </a:solidFill>
                </a:rPr>
                <a:t>10.7</a:t>
              </a:r>
              <a:endParaRPr lang="en-US" dirty="0">
                <a:solidFill>
                  <a:schemeClr val="bg1"/>
                </a:solidFill>
              </a:endParaRPr>
            </a:p>
          </p:txBody>
        </p:sp>
        <p:sp>
          <p:nvSpPr>
            <p:cNvPr id="123" name="Rectangle 122"/>
            <p:cNvSpPr/>
            <p:nvPr/>
          </p:nvSpPr>
          <p:spPr>
            <a:xfrm>
              <a:off x="228600" y="5715000"/>
              <a:ext cx="939149" cy="9144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rPr>
                <a:t>Fr</a:t>
              </a:r>
            </a:p>
            <a:p>
              <a:pPr algn="ctr"/>
              <a:r>
                <a:rPr lang="en-US" dirty="0" smtClean="0">
                  <a:solidFill>
                    <a:schemeClr val="bg1"/>
                  </a:solidFill>
                </a:rPr>
                <a:t>4.1</a:t>
              </a:r>
              <a:endParaRPr lang="en-US" dirty="0">
                <a:solidFill>
                  <a:schemeClr val="bg1"/>
                </a:solidFill>
              </a:endParaRPr>
            </a:p>
          </p:txBody>
        </p:sp>
        <p:sp>
          <p:nvSpPr>
            <p:cNvPr id="124" name="Rectangle 123"/>
            <p:cNvSpPr/>
            <p:nvPr/>
          </p:nvSpPr>
          <p:spPr>
            <a:xfrm>
              <a:off x="1167749" y="5715000"/>
              <a:ext cx="939149" cy="9144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rPr>
                <a:t>Ra</a:t>
              </a:r>
            </a:p>
            <a:p>
              <a:pPr algn="ctr"/>
              <a:r>
                <a:rPr lang="en-US" dirty="0" smtClean="0">
                  <a:solidFill>
                    <a:schemeClr val="bg1"/>
                  </a:solidFill>
                </a:rPr>
                <a:t>5.3</a:t>
              </a:r>
              <a:endParaRPr lang="en-US" dirty="0">
                <a:solidFill>
                  <a:schemeClr val="bg1"/>
                </a:solidFill>
              </a:endParaRPr>
            </a:p>
          </p:txBody>
        </p:sp>
      </p:gr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a:t>
            </a:r>
            <a:r>
              <a:rPr lang="en-US" baseline="30000" dirty="0" smtClean="0"/>
              <a:t>st</a:t>
            </a:r>
            <a:r>
              <a:rPr lang="en-US" dirty="0" smtClean="0"/>
              <a:t> Ionization Energy</a:t>
            </a:r>
            <a:endParaRPr lang="en-US" dirty="0"/>
          </a:p>
        </p:txBody>
      </p:sp>
      <p:sp>
        <p:nvSpPr>
          <p:cNvPr id="5" name="Rectangle 4"/>
          <p:cNvSpPr/>
          <p:nvPr/>
        </p:nvSpPr>
        <p:spPr>
          <a:xfrm>
            <a:off x="1295400" y="2438400"/>
            <a:ext cx="939149" cy="914400"/>
          </a:xfrm>
          <a:prstGeom prst="rect">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rPr>
              <a:t>He</a:t>
            </a:r>
          </a:p>
          <a:p>
            <a:pPr algn="ctr"/>
            <a:r>
              <a:rPr lang="en-US" dirty="0" smtClean="0">
                <a:solidFill>
                  <a:schemeClr val="bg1"/>
                </a:solidFill>
              </a:rPr>
              <a:t>24.6</a:t>
            </a:r>
            <a:endParaRPr lang="en-US" dirty="0">
              <a:solidFill>
                <a:schemeClr val="bg1"/>
              </a:solidFill>
            </a:endParaRPr>
          </a:p>
        </p:txBody>
      </p:sp>
      <p:sp>
        <p:nvSpPr>
          <p:cNvPr id="7" name="Rectangle 6"/>
          <p:cNvSpPr/>
          <p:nvPr/>
        </p:nvSpPr>
        <p:spPr>
          <a:xfrm>
            <a:off x="1346851" y="4648200"/>
            <a:ext cx="939149" cy="914400"/>
          </a:xfrm>
          <a:prstGeom prst="rect">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rPr>
              <a:t>Fr</a:t>
            </a:r>
          </a:p>
          <a:p>
            <a:pPr algn="ctr"/>
            <a:r>
              <a:rPr lang="en-US" dirty="0" smtClean="0">
                <a:solidFill>
                  <a:schemeClr val="bg1"/>
                </a:solidFill>
              </a:rPr>
              <a:t>4.1</a:t>
            </a:r>
            <a:endParaRPr lang="en-US" dirty="0">
              <a:solidFill>
                <a:schemeClr val="bg1"/>
              </a:solidFill>
            </a:endParaRPr>
          </a:p>
        </p:txBody>
      </p:sp>
      <p:pic>
        <p:nvPicPr>
          <p:cNvPr id="8" name="Picture 2" descr="C:\Documents and Settings\jbair\Local Settings\Temporary Internet Files\Content.IE5\9BER1MNQ\MC900434858[1].png"/>
          <p:cNvPicPr>
            <a:picLocks noChangeAspect="1" noChangeArrowheads="1"/>
          </p:cNvPicPr>
          <p:nvPr/>
        </p:nvPicPr>
        <p:blipFill>
          <a:blip r:embed="rId2" cstate="print"/>
          <a:srcRect/>
          <a:stretch>
            <a:fillRect/>
          </a:stretch>
        </p:blipFill>
        <p:spPr bwMode="auto">
          <a:xfrm>
            <a:off x="3284524" y="4800600"/>
            <a:ext cx="525476" cy="511629"/>
          </a:xfrm>
          <a:prstGeom prst="rect">
            <a:avLst/>
          </a:prstGeom>
          <a:noFill/>
        </p:spPr>
      </p:pic>
      <p:sp>
        <p:nvSpPr>
          <p:cNvPr id="9" name="TextBox 8"/>
          <p:cNvSpPr txBox="1"/>
          <p:nvPr/>
        </p:nvSpPr>
        <p:spPr>
          <a:xfrm>
            <a:off x="4572000" y="2133600"/>
            <a:ext cx="3886200" cy="4154984"/>
          </a:xfrm>
          <a:prstGeom prst="rect">
            <a:avLst/>
          </a:prstGeom>
          <a:noFill/>
        </p:spPr>
        <p:txBody>
          <a:bodyPr wrap="square" rtlCol="0">
            <a:spAutoFit/>
          </a:bodyPr>
          <a:lstStyle/>
          <a:p>
            <a:pPr algn="just"/>
            <a:r>
              <a:rPr lang="en-US" sz="2400" dirty="0" smtClean="0"/>
              <a:t>Helium </a:t>
            </a:r>
            <a:r>
              <a:rPr lang="en-US" sz="2400" dirty="0" smtClean="0">
                <a:solidFill>
                  <a:srgbClr val="FF0000"/>
                </a:solidFill>
              </a:rPr>
              <a:t>loves</a:t>
            </a:r>
            <a:r>
              <a:rPr lang="en-US" sz="2400" dirty="0" smtClean="0"/>
              <a:t> its </a:t>
            </a:r>
            <a:r>
              <a:rPr lang="en-US" sz="2400" dirty="0" smtClean="0"/>
              <a:t>electrons because it is full and small.  The closer to the right = the closer to fullness = love for electrons.  </a:t>
            </a:r>
            <a:r>
              <a:rPr lang="en-US" sz="2400" dirty="0" smtClean="0"/>
              <a:t>Large elements have a hard time holding electrons.  </a:t>
            </a:r>
            <a:r>
              <a:rPr lang="en-US" sz="2400" dirty="0" smtClean="0"/>
              <a:t>It would cost you a lot of energy to </a:t>
            </a:r>
            <a:r>
              <a:rPr lang="en-US" sz="2400" b="1" dirty="0" smtClean="0"/>
              <a:t>steal</a:t>
            </a:r>
            <a:r>
              <a:rPr lang="en-US" sz="2400" dirty="0" smtClean="0"/>
              <a:t> an electron from Helium.  Francium would be easy to steal from</a:t>
            </a:r>
            <a:r>
              <a:rPr lang="en-US" sz="2000" dirty="0" smtClean="0"/>
              <a:t>.</a:t>
            </a:r>
            <a:endParaRPr lang="en-US" sz="2000" dirty="0"/>
          </a:p>
        </p:txBody>
      </p:sp>
      <p:sp>
        <p:nvSpPr>
          <p:cNvPr id="11" name="Right Arrow 10"/>
          <p:cNvSpPr/>
          <p:nvPr/>
        </p:nvSpPr>
        <p:spPr>
          <a:xfrm rot="19622475">
            <a:off x="6627333" y="835543"/>
            <a:ext cx="1828800" cy="5334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8" name="Group 57"/>
          <p:cNvGrpSpPr/>
          <p:nvPr/>
        </p:nvGrpSpPr>
        <p:grpSpPr>
          <a:xfrm>
            <a:off x="6172200" y="0"/>
            <a:ext cx="2667000" cy="1981200"/>
            <a:chOff x="6172200" y="0"/>
            <a:chExt cx="2667000" cy="1981200"/>
          </a:xfrm>
        </p:grpSpPr>
        <p:cxnSp>
          <p:nvCxnSpPr>
            <p:cNvPr id="13" name="Straight Connector 12"/>
            <p:cNvCxnSpPr/>
            <p:nvPr/>
          </p:nvCxnSpPr>
          <p:spPr>
            <a:xfrm rot="5400000">
              <a:off x="5295900" y="1104900"/>
              <a:ext cx="17526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rot="10800000">
              <a:off x="6248400" y="1981200"/>
              <a:ext cx="25908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a:off x="6172200" y="228600"/>
              <a:ext cx="2286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p:nvCxnSpPr>
          <p:spPr>
            <a:xfrm rot="5400000">
              <a:off x="6286500" y="342900"/>
              <a:ext cx="2286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p:nvCxnSpPr>
          <p:spPr>
            <a:xfrm>
              <a:off x="6400800" y="457200"/>
              <a:ext cx="2286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rot="5400000">
              <a:off x="6362700" y="723900"/>
              <a:ext cx="5334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p:nvCxnSpPr>
          <p:spPr>
            <a:xfrm rot="10800000" flipV="1">
              <a:off x="6629400" y="990599"/>
              <a:ext cx="1066800" cy="1"/>
            </a:xfrm>
            <a:prstGeom prst="line">
              <a:avLst/>
            </a:prstGeom>
          </p:spPr>
          <p:style>
            <a:lnRef idx="1">
              <a:schemeClr val="accent1"/>
            </a:lnRef>
            <a:fillRef idx="0">
              <a:schemeClr val="accent1"/>
            </a:fillRef>
            <a:effectRef idx="0">
              <a:schemeClr val="accent1"/>
            </a:effectRef>
            <a:fontRef idx="minor">
              <a:schemeClr val="tx1"/>
            </a:fontRef>
          </p:style>
        </p:cxnSp>
        <p:cxnSp>
          <p:nvCxnSpPr>
            <p:cNvPr id="34" name="Straight Connector 33"/>
            <p:cNvCxnSpPr>
              <a:stCxn id="11" idx="2"/>
            </p:cNvCxnSpPr>
            <p:nvPr/>
          </p:nvCxnSpPr>
          <p:spPr>
            <a:xfrm rot="5400000" flipH="1">
              <a:off x="7895519" y="638881"/>
              <a:ext cx="668849" cy="688"/>
            </a:xfrm>
            <a:prstGeom prst="line">
              <a:avLst/>
            </a:prstGeom>
          </p:spPr>
          <p:style>
            <a:lnRef idx="1">
              <a:schemeClr val="accent1"/>
            </a:lnRef>
            <a:fillRef idx="0">
              <a:schemeClr val="accent1"/>
            </a:fillRef>
            <a:effectRef idx="0">
              <a:schemeClr val="accent1"/>
            </a:effectRef>
            <a:fontRef idx="minor">
              <a:schemeClr val="tx1"/>
            </a:fontRef>
          </p:style>
        </p:cxnSp>
        <p:cxnSp>
          <p:nvCxnSpPr>
            <p:cNvPr id="38" name="Straight Connector 37"/>
            <p:cNvCxnSpPr/>
            <p:nvPr/>
          </p:nvCxnSpPr>
          <p:spPr>
            <a:xfrm rot="10800000">
              <a:off x="7848600" y="381000"/>
              <a:ext cx="7620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42" name="Straight Connector 41"/>
            <p:cNvCxnSpPr/>
            <p:nvPr/>
          </p:nvCxnSpPr>
          <p:spPr>
            <a:xfrm rot="5400000" flipH="1" flipV="1">
              <a:off x="8420100" y="266700"/>
              <a:ext cx="2286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47" name="Straight Connector 46"/>
            <p:cNvCxnSpPr/>
            <p:nvPr/>
          </p:nvCxnSpPr>
          <p:spPr>
            <a:xfrm rot="10800000">
              <a:off x="8534400" y="152400"/>
              <a:ext cx="304800" cy="1"/>
            </a:xfrm>
            <a:prstGeom prst="line">
              <a:avLst/>
            </a:prstGeom>
          </p:spPr>
          <p:style>
            <a:lnRef idx="1">
              <a:schemeClr val="accent1"/>
            </a:lnRef>
            <a:fillRef idx="0">
              <a:schemeClr val="accent1"/>
            </a:fillRef>
            <a:effectRef idx="0">
              <a:schemeClr val="accent1"/>
            </a:effectRef>
            <a:fontRef idx="minor">
              <a:schemeClr val="tx1"/>
            </a:fontRef>
          </p:style>
        </p:cxnSp>
        <p:cxnSp>
          <p:nvCxnSpPr>
            <p:cNvPr id="53" name="Straight Connector 52"/>
            <p:cNvCxnSpPr/>
            <p:nvPr/>
          </p:nvCxnSpPr>
          <p:spPr>
            <a:xfrm rot="5400000" flipH="1" flipV="1">
              <a:off x="7848600" y="990600"/>
              <a:ext cx="1981200" cy="0"/>
            </a:xfrm>
            <a:prstGeom prst="line">
              <a:avLst/>
            </a:prstGeom>
          </p:spPr>
          <p:style>
            <a:lnRef idx="1">
              <a:schemeClr val="accent1"/>
            </a:lnRef>
            <a:fillRef idx="0">
              <a:schemeClr val="accent1"/>
            </a:fillRef>
            <a:effectRef idx="0">
              <a:schemeClr val="accent1"/>
            </a:effectRef>
            <a:fontRef idx="minor">
              <a:schemeClr val="tx1"/>
            </a:fontRef>
          </p:style>
        </p:cxnSp>
      </p:grpSp>
      <p:pic>
        <p:nvPicPr>
          <p:cNvPr id="24" name="Picture 2" descr="C:\Documents and Settings\jbair\Local Settings\Temporary Internet Files\Content.IE5\VAMAUYT9\MC900434732[1].png"/>
          <p:cNvPicPr>
            <a:picLocks noChangeAspect="1" noChangeArrowheads="1"/>
          </p:cNvPicPr>
          <p:nvPr/>
        </p:nvPicPr>
        <p:blipFill>
          <a:blip r:embed="rId3" cstate="print"/>
          <a:srcRect/>
          <a:stretch>
            <a:fillRect/>
          </a:stretch>
        </p:blipFill>
        <p:spPr bwMode="auto">
          <a:xfrm>
            <a:off x="3124200" y="1295400"/>
            <a:ext cx="914400" cy="1456730"/>
          </a:xfrm>
          <a:prstGeom prst="rect">
            <a:avLst/>
          </a:prstGeom>
          <a:noFill/>
        </p:spPr>
      </p:pic>
      <p:pic>
        <p:nvPicPr>
          <p:cNvPr id="6" name="Picture 2" descr="C:\Documents and Settings\jbair\Local Settings\Temporary Internet Files\Content.IE5\9BER1MNQ\MC900434858[1].png"/>
          <p:cNvPicPr>
            <a:picLocks noChangeAspect="1" noChangeArrowheads="1"/>
          </p:cNvPicPr>
          <p:nvPr/>
        </p:nvPicPr>
        <p:blipFill>
          <a:blip r:embed="rId4" cstate="print"/>
          <a:srcRect/>
          <a:stretch>
            <a:fillRect/>
          </a:stretch>
        </p:blipFill>
        <p:spPr bwMode="auto">
          <a:xfrm>
            <a:off x="3048000" y="2286000"/>
            <a:ext cx="1073313" cy="1045029"/>
          </a:xfrm>
          <a:prstGeom prst="rect">
            <a:avLst/>
          </a:prstGeom>
          <a:noFill/>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7" name="Group 116"/>
          <p:cNvGrpSpPr/>
          <p:nvPr/>
        </p:nvGrpSpPr>
        <p:grpSpPr>
          <a:xfrm>
            <a:off x="4953000" y="328613"/>
            <a:ext cx="4191000" cy="6529387"/>
            <a:chOff x="4953000" y="328613"/>
            <a:chExt cx="4191000" cy="6529387"/>
          </a:xfrm>
        </p:grpSpPr>
        <p:pic>
          <p:nvPicPr>
            <p:cNvPr id="2051" name="Picture 3" descr="C:\Documents and Settings\jbair\Local Settings\Temporary Internet Files\Content.IE5\9BER1MNQ\MC900140395[1].wmf"/>
            <p:cNvPicPr>
              <a:picLocks noChangeAspect="1" noChangeArrowheads="1"/>
            </p:cNvPicPr>
            <p:nvPr/>
          </p:nvPicPr>
          <p:blipFill>
            <a:blip r:embed="rId2" cstate="print"/>
            <a:srcRect/>
            <a:stretch>
              <a:fillRect/>
            </a:stretch>
          </p:blipFill>
          <p:spPr bwMode="auto">
            <a:xfrm>
              <a:off x="6324600" y="5967413"/>
              <a:ext cx="882850" cy="890587"/>
            </a:xfrm>
            <a:prstGeom prst="rect">
              <a:avLst/>
            </a:prstGeom>
            <a:noFill/>
          </p:spPr>
        </p:pic>
        <p:pic>
          <p:nvPicPr>
            <p:cNvPr id="53" name="Picture 3" descr="C:\Documents and Settings\jbair\Local Settings\Temporary Internet Files\Content.IE5\9BER1MNQ\MC900140395[1].wmf"/>
            <p:cNvPicPr>
              <a:picLocks noChangeAspect="1" noChangeArrowheads="1"/>
            </p:cNvPicPr>
            <p:nvPr/>
          </p:nvPicPr>
          <p:blipFill>
            <a:blip r:embed="rId2" cstate="print"/>
            <a:srcRect/>
            <a:stretch>
              <a:fillRect/>
            </a:stretch>
          </p:blipFill>
          <p:spPr bwMode="auto">
            <a:xfrm>
              <a:off x="5715000" y="6172200"/>
              <a:ext cx="679842" cy="685800"/>
            </a:xfrm>
            <a:prstGeom prst="rect">
              <a:avLst/>
            </a:prstGeom>
            <a:noFill/>
          </p:spPr>
        </p:pic>
        <p:pic>
          <p:nvPicPr>
            <p:cNvPr id="54" name="Picture 3" descr="C:\Documents and Settings\jbair\Local Settings\Temporary Internet Files\Content.IE5\9BER1MNQ\MC900140395[1].wmf"/>
            <p:cNvPicPr>
              <a:picLocks noChangeAspect="1" noChangeArrowheads="1"/>
            </p:cNvPicPr>
            <p:nvPr/>
          </p:nvPicPr>
          <p:blipFill>
            <a:blip r:embed="rId2" cstate="print"/>
            <a:srcRect/>
            <a:stretch>
              <a:fillRect/>
            </a:stretch>
          </p:blipFill>
          <p:spPr bwMode="auto">
            <a:xfrm>
              <a:off x="5257800" y="6324600"/>
              <a:ext cx="528766" cy="533400"/>
            </a:xfrm>
            <a:prstGeom prst="rect">
              <a:avLst/>
            </a:prstGeom>
            <a:noFill/>
          </p:spPr>
        </p:pic>
        <p:pic>
          <p:nvPicPr>
            <p:cNvPr id="55" name="Picture 3" descr="C:\Documents and Settings\jbair\Local Settings\Temporary Internet Files\Content.IE5\9BER1MNQ\MC900140395[1].wmf"/>
            <p:cNvPicPr>
              <a:picLocks noChangeAspect="1" noChangeArrowheads="1"/>
            </p:cNvPicPr>
            <p:nvPr/>
          </p:nvPicPr>
          <p:blipFill>
            <a:blip r:embed="rId2" cstate="print"/>
            <a:srcRect/>
            <a:stretch>
              <a:fillRect/>
            </a:stretch>
          </p:blipFill>
          <p:spPr bwMode="auto">
            <a:xfrm>
              <a:off x="4953000" y="6508773"/>
              <a:ext cx="346194" cy="349227"/>
            </a:xfrm>
            <a:prstGeom prst="rect">
              <a:avLst/>
            </a:prstGeom>
            <a:noFill/>
          </p:spPr>
        </p:pic>
        <p:pic>
          <p:nvPicPr>
            <p:cNvPr id="56" name="Picture 3" descr="C:\Documents and Settings\jbair\Local Settings\Temporary Internet Files\Content.IE5\9BER1MNQ\MC900140395[1].wmf"/>
            <p:cNvPicPr>
              <a:picLocks noChangeAspect="1" noChangeArrowheads="1"/>
            </p:cNvPicPr>
            <p:nvPr/>
          </p:nvPicPr>
          <p:blipFill>
            <a:blip r:embed="rId2" cstate="print"/>
            <a:srcRect/>
            <a:stretch>
              <a:fillRect/>
            </a:stretch>
          </p:blipFill>
          <p:spPr bwMode="auto">
            <a:xfrm>
              <a:off x="7958998" y="328613"/>
              <a:ext cx="1185002" cy="1195387"/>
            </a:xfrm>
            <a:prstGeom prst="rect">
              <a:avLst/>
            </a:prstGeom>
            <a:noFill/>
          </p:spPr>
        </p:pic>
        <p:pic>
          <p:nvPicPr>
            <p:cNvPr id="58" name="Picture 3" descr="C:\Documents and Settings\jbair\Local Settings\Temporary Internet Files\Content.IE5\9BER1MNQ\MC900140395[1].wmf"/>
            <p:cNvPicPr>
              <a:picLocks noChangeAspect="1" noChangeArrowheads="1"/>
            </p:cNvPicPr>
            <p:nvPr/>
          </p:nvPicPr>
          <p:blipFill>
            <a:blip r:embed="rId2" cstate="print"/>
            <a:srcRect/>
            <a:stretch>
              <a:fillRect/>
            </a:stretch>
          </p:blipFill>
          <p:spPr bwMode="auto">
            <a:xfrm>
              <a:off x="7162800" y="5662613"/>
              <a:ext cx="1185002" cy="1195387"/>
            </a:xfrm>
            <a:prstGeom prst="rect">
              <a:avLst/>
            </a:prstGeom>
            <a:noFill/>
          </p:spPr>
        </p:pic>
        <p:pic>
          <p:nvPicPr>
            <p:cNvPr id="59" name="Picture 3" descr="C:\Documents and Settings\jbair\Local Settings\Temporary Internet Files\Content.IE5\9BER1MNQ\MC900140395[1].wmf"/>
            <p:cNvPicPr>
              <a:picLocks noChangeAspect="1" noChangeArrowheads="1"/>
            </p:cNvPicPr>
            <p:nvPr/>
          </p:nvPicPr>
          <p:blipFill>
            <a:blip r:embed="rId2" cstate="print"/>
            <a:srcRect/>
            <a:stretch>
              <a:fillRect/>
            </a:stretch>
          </p:blipFill>
          <p:spPr bwMode="auto">
            <a:xfrm>
              <a:off x="8077200" y="1928813"/>
              <a:ext cx="882850" cy="890587"/>
            </a:xfrm>
            <a:prstGeom prst="rect">
              <a:avLst/>
            </a:prstGeom>
            <a:noFill/>
          </p:spPr>
        </p:pic>
        <p:pic>
          <p:nvPicPr>
            <p:cNvPr id="60" name="Picture 3" descr="C:\Documents and Settings\jbair\Local Settings\Temporary Internet Files\Content.IE5\9BER1MNQ\MC900140395[1].wmf"/>
            <p:cNvPicPr>
              <a:picLocks noChangeAspect="1" noChangeArrowheads="1"/>
            </p:cNvPicPr>
            <p:nvPr/>
          </p:nvPicPr>
          <p:blipFill>
            <a:blip r:embed="rId2" cstate="print"/>
            <a:srcRect/>
            <a:stretch>
              <a:fillRect/>
            </a:stretch>
          </p:blipFill>
          <p:spPr bwMode="auto">
            <a:xfrm>
              <a:off x="8229600" y="3276600"/>
              <a:ext cx="679842" cy="685800"/>
            </a:xfrm>
            <a:prstGeom prst="rect">
              <a:avLst/>
            </a:prstGeom>
            <a:noFill/>
          </p:spPr>
        </p:pic>
        <p:pic>
          <p:nvPicPr>
            <p:cNvPr id="61" name="Picture 3" descr="C:\Documents and Settings\jbair\Local Settings\Temporary Internet Files\Content.IE5\9BER1MNQ\MC900140395[1].wmf"/>
            <p:cNvPicPr>
              <a:picLocks noChangeAspect="1" noChangeArrowheads="1"/>
            </p:cNvPicPr>
            <p:nvPr/>
          </p:nvPicPr>
          <p:blipFill>
            <a:blip r:embed="rId2" cstate="print"/>
            <a:srcRect/>
            <a:stretch>
              <a:fillRect/>
            </a:stretch>
          </p:blipFill>
          <p:spPr bwMode="auto">
            <a:xfrm>
              <a:off x="8305800" y="4495800"/>
              <a:ext cx="528766" cy="533400"/>
            </a:xfrm>
            <a:prstGeom prst="rect">
              <a:avLst/>
            </a:prstGeom>
            <a:noFill/>
          </p:spPr>
        </p:pic>
        <p:pic>
          <p:nvPicPr>
            <p:cNvPr id="62" name="Picture 3" descr="C:\Documents and Settings\jbair\Local Settings\Temporary Internet Files\Content.IE5\9BER1MNQ\MC900140395[1].wmf"/>
            <p:cNvPicPr>
              <a:picLocks noChangeAspect="1" noChangeArrowheads="1"/>
            </p:cNvPicPr>
            <p:nvPr/>
          </p:nvPicPr>
          <p:blipFill>
            <a:blip r:embed="rId2" cstate="print"/>
            <a:srcRect/>
            <a:stretch>
              <a:fillRect/>
            </a:stretch>
          </p:blipFill>
          <p:spPr bwMode="auto">
            <a:xfrm>
              <a:off x="8382000" y="5518173"/>
              <a:ext cx="346194" cy="349227"/>
            </a:xfrm>
            <a:prstGeom prst="rect">
              <a:avLst/>
            </a:prstGeom>
            <a:noFill/>
          </p:spPr>
        </p:pic>
        <p:sp>
          <p:nvSpPr>
            <p:cNvPr id="63" name="TextBox 62"/>
            <p:cNvSpPr txBox="1"/>
            <p:nvPr/>
          </p:nvSpPr>
          <p:spPr>
            <a:xfrm>
              <a:off x="8001000" y="1600200"/>
              <a:ext cx="1143000" cy="369332"/>
            </a:xfrm>
            <a:prstGeom prst="rect">
              <a:avLst/>
            </a:prstGeom>
            <a:noFill/>
          </p:spPr>
          <p:txBody>
            <a:bodyPr wrap="square" rtlCol="0">
              <a:spAutoFit/>
            </a:bodyPr>
            <a:lstStyle/>
            <a:p>
              <a:pPr algn="ctr"/>
              <a:r>
                <a:rPr lang="en-US" dirty="0" smtClean="0"/>
                <a:t>3.9-4</a:t>
              </a:r>
              <a:endParaRPr lang="en-US" dirty="0"/>
            </a:p>
          </p:txBody>
        </p:sp>
        <p:sp>
          <p:nvSpPr>
            <p:cNvPr id="64" name="TextBox 63"/>
            <p:cNvSpPr txBox="1"/>
            <p:nvPr/>
          </p:nvSpPr>
          <p:spPr>
            <a:xfrm>
              <a:off x="8001000" y="2895600"/>
              <a:ext cx="1143000" cy="369332"/>
            </a:xfrm>
            <a:prstGeom prst="rect">
              <a:avLst/>
            </a:prstGeom>
            <a:noFill/>
          </p:spPr>
          <p:txBody>
            <a:bodyPr wrap="square" rtlCol="0">
              <a:spAutoFit/>
            </a:bodyPr>
            <a:lstStyle/>
            <a:p>
              <a:pPr algn="ctr"/>
              <a:r>
                <a:rPr lang="en-US" dirty="0" smtClean="0"/>
                <a:t>3.01-3.89</a:t>
              </a:r>
              <a:endParaRPr lang="en-US" dirty="0"/>
            </a:p>
          </p:txBody>
        </p:sp>
        <p:sp>
          <p:nvSpPr>
            <p:cNvPr id="65" name="TextBox 64"/>
            <p:cNvSpPr txBox="1"/>
            <p:nvPr/>
          </p:nvSpPr>
          <p:spPr>
            <a:xfrm>
              <a:off x="8001000" y="4114800"/>
              <a:ext cx="1143000" cy="369332"/>
            </a:xfrm>
            <a:prstGeom prst="rect">
              <a:avLst/>
            </a:prstGeom>
            <a:noFill/>
          </p:spPr>
          <p:txBody>
            <a:bodyPr wrap="square" rtlCol="0">
              <a:spAutoFit/>
            </a:bodyPr>
            <a:lstStyle/>
            <a:p>
              <a:pPr algn="ctr"/>
              <a:r>
                <a:rPr lang="en-US" dirty="0" smtClean="0"/>
                <a:t>2.01-3</a:t>
              </a:r>
              <a:endParaRPr lang="en-US" dirty="0"/>
            </a:p>
          </p:txBody>
        </p:sp>
        <p:sp>
          <p:nvSpPr>
            <p:cNvPr id="66" name="TextBox 65"/>
            <p:cNvSpPr txBox="1"/>
            <p:nvPr/>
          </p:nvSpPr>
          <p:spPr>
            <a:xfrm>
              <a:off x="8001000" y="5105400"/>
              <a:ext cx="1143000" cy="369332"/>
            </a:xfrm>
            <a:prstGeom prst="rect">
              <a:avLst/>
            </a:prstGeom>
            <a:noFill/>
          </p:spPr>
          <p:txBody>
            <a:bodyPr wrap="square" rtlCol="0">
              <a:spAutoFit/>
            </a:bodyPr>
            <a:lstStyle/>
            <a:p>
              <a:pPr algn="ctr"/>
              <a:r>
                <a:rPr lang="en-US" dirty="0" smtClean="0"/>
                <a:t>1.01-2</a:t>
              </a:r>
              <a:endParaRPr lang="en-US" dirty="0"/>
            </a:p>
          </p:txBody>
        </p:sp>
        <p:sp>
          <p:nvSpPr>
            <p:cNvPr id="67" name="TextBox 66"/>
            <p:cNvSpPr txBox="1"/>
            <p:nvPr/>
          </p:nvSpPr>
          <p:spPr>
            <a:xfrm>
              <a:off x="8001000" y="5943600"/>
              <a:ext cx="1143000" cy="369332"/>
            </a:xfrm>
            <a:prstGeom prst="rect">
              <a:avLst/>
            </a:prstGeom>
            <a:noFill/>
          </p:spPr>
          <p:txBody>
            <a:bodyPr wrap="square" rtlCol="0">
              <a:spAutoFit/>
            </a:bodyPr>
            <a:lstStyle/>
            <a:p>
              <a:pPr algn="ctr"/>
              <a:r>
                <a:rPr lang="en-US" dirty="0" smtClean="0"/>
                <a:t>0-1</a:t>
              </a:r>
              <a:endParaRPr lang="en-US" dirty="0"/>
            </a:p>
          </p:txBody>
        </p:sp>
      </p:grpSp>
      <p:sp>
        <p:nvSpPr>
          <p:cNvPr id="43" name="Rectangle 42"/>
          <p:cNvSpPr/>
          <p:nvPr/>
        </p:nvSpPr>
        <p:spPr>
          <a:xfrm>
            <a:off x="4186441" y="4800600"/>
            <a:ext cx="939149" cy="914400"/>
          </a:xfrm>
          <a:prstGeom prst="rect">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rPr>
              <a:t>Bi</a:t>
            </a:r>
          </a:p>
          <a:p>
            <a:pPr algn="ctr"/>
            <a:r>
              <a:rPr lang="en-US" dirty="0" smtClean="0">
                <a:solidFill>
                  <a:schemeClr val="bg1"/>
                </a:solidFill>
              </a:rPr>
              <a:t>1.9</a:t>
            </a:r>
            <a:endParaRPr lang="en-US" dirty="0">
              <a:solidFill>
                <a:schemeClr val="bg1"/>
              </a:solidFill>
            </a:endParaRPr>
          </a:p>
        </p:txBody>
      </p:sp>
      <p:sp>
        <p:nvSpPr>
          <p:cNvPr id="45" name="Rectangle 44"/>
          <p:cNvSpPr/>
          <p:nvPr/>
        </p:nvSpPr>
        <p:spPr>
          <a:xfrm>
            <a:off x="6064738" y="4800600"/>
            <a:ext cx="939149" cy="914400"/>
          </a:xfrm>
          <a:prstGeom prst="rect">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rPr>
              <a:t>At</a:t>
            </a:r>
          </a:p>
          <a:p>
            <a:pPr algn="ctr"/>
            <a:r>
              <a:rPr lang="en-US" dirty="0" smtClean="0">
                <a:solidFill>
                  <a:schemeClr val="bg1"/>
                </a:solidFill>
              </a:rPr>
              <a:t>2.2</a:t>
            </a:r>
            <a:endParaRPr lang="en-US" dirty="0">
              <a:solidFill>
                <a:schemeClr val="bg1"/>
              </a:solidFill>
            </a:endParaRPr>
          </a:p>
        </p:txBody>
      </p:sp>
      <p:sp>
        <p:nvSpPr>
          <p:cNvPr id="46" name="Rectangle 45"/>
          <p:cNvSpPr/>
          <p:nvPr/>
        </p:nvSpPr>
        <p:spPr>
          <a:xfrm>
            <a:off x="7003887" y="4800600"/>
            <a:ext cx="939149" cy="914400"/>
          </a:xfrm>
          <a:prstGeom prst="rect">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err="1" smtClean="0">
                <a:solidFill>
                  <a:schemeClr val="bg1"/>
                </a:solidFill>
              </a:rPr>
              <a:t>Rn</a:t>
            </a:r>
            <a:endParaRPr lang="en-US" dirty="0">
              <a:solidFill>
                <a:schemeClr val="bg1"/>
              </a:solidFill>
            </a:endParaRPr>
          </a:p>
        </p:txBody>
      </p:sp>
      <p:sp>
        <p:nvSpPr>
          <p:cNvPr id="41" name="Rectangle 40"/>
          <p:cNvSpPr/>
          <p:nvPr/>
        </p:nvSpPr>
        <p:spPr>
          <a:xfrm>
            <a:off x="2308144" y="4800600"/>
            <a:ext cx="939149" cy="914400"/>
          </a:xfrm>
          <a:prstGeom prst="rect">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u="sng" dirty="0" err="1" smtClean="0">
                <a:solidFill>
                  <a:schemeClr val="bg1"/>
                </a:solidFill>
              </a:rPr>
              <a:t>Tl</a:t>
            </a:r>
            <a:endParaRPr lang="en-US" u="sng" dirty="0" smtClean="0">
              <a:solidFill>
                <a:schemeClr val="bg1"/>
              </a:solidFill>
            </a:endParaRPr>
          </a:p>
          <a:p>
            <a:pPr algn="ctr"/>
            <a:r>
              <a:rPr lang="en-US" u="sng" dirty="0" smtClean="0">
                <a:solidFill>
                  <a:schemeClr val="bg1"/>
                </a:solidFill>
              </a:rPr>
              <a:t>1.8</a:t>
            </a:r>
            <a:endParaRPr lang="en-US" u="sng" dirty="0">
              <a:solidFill>
                <a:schemeClr val="bg1"/>
              </a:solidFill>
            </a:endParaRPr>
          </a:p>
        </p:txBody>
      </p:sp>
      <p:sp>
        <p:nvSpPr>
          <p:cNvPr id="42" name="Rectangle 41"/>
          <p:cNvSpPr/>
          <p:nvPr/>
        </p:nvSpPr>
        <p:spPr>
          <a:xfrm>
            <a:off x="3247292" y="4800600"/>
            <a:ext cx="939149" cy="914400"/>
          </a:xfrm>
          <a:prstGeom prst="rect">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u="sng" dirty="0" err="1" smtClean="0">
                <a:solidFill>
                  <a:schemeClr val="bg1"/>
                </a:solidFill>
              </a:rPr>
              <a:t>Pb</a:t>
            </a:r>
            <a:endParaRPr lang="en-US" u="sng" dirty="0" smtClean="0">
              <a:solidFill>
                <a:schemeClr val="bg1"/>
              </a:solidFill>
            </a:endParaRPr>
          </a:p>
          <a:p>
            <a:pPr algn="ctr"/>
            <a:r>
              <a:rPr lang="en-US" u="sng" dirty="0" smtClean="0">
                <a:solidFill>
                  <a:schemeClr val="bg1"/>
                </a:solidFill>
              </a:rPr>
              <a:t>1.9</a:t>
            </a:r>
            <a:endParaRPr lang="en-US" u="sng" dirty="0">
              <a:solidFill>
                <a:schemeClr val="bg1"/>
              </a:solidFill>
            </a:endParaRPr>
          </a:p>
        </p:txBody>
      </p:sp>
      <p:sp>
        <p:nvSpPr>
          <p:cNvPr id="44" name="Rectangle 43"/>
          <p:cNvSpPr/>
          <p:nvPr/>
        </p:nvSpPr>
        <p:spPr>
          <a:xfrm>
            <a:off x="5125590" y="4800600"/>
            <a:ext cx="939149" cy="914400"/>
          </a:xfrm>
          <a:prstGeom prst="rect">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u="sng" dirty="0" smtClean="0">
                <a:solidFill>
                  <a:schemeClr val="bg1"/>
                </a:solidFill>
              </a:rPr>
              <a:t>Po</a:t>
            </a:r>
          </a:p>
          <a:p>
            <a:pPr algn="ctr"/>
            <a:r>
              <a:rPr lang="en-US" u="sng" dirty="0">
                <a:solidFill>
                  <a:schemeClr val="bg1"/>
                </a:solidFill>
              </a:rPr>
              <a:t>2</a:t>
            </a:r>
          </a:p>
        </p:txBody>
      </p:sp>
      <p:sp>
        <p:nvSpPr>
          <p:cNvPr id="18" name="Rectangle 17"/>
          <p:cNvSpPr/>
          <p:nvPr/>
        </p:nvSpPr>
        <p:spPr>
          <a:xfrm>
            <a:off x="2308144" y="3886200"/>
            <a:ext cx="939149" cy="914400"/>
          </a:xfrm>
          <a:prstGeom prst="rect">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rPr>
              <a:t>In</a:t>
            </a:r>
          </a:p>
          <a:p>
            <a:pPr algn="ctr"/>
            <a:r>
              <a:rPr lang="en-US" dirty="0" smtClean="0">
                <a:solidFill>
                  <a:schemeClr val="bg1"/>
                </a:solidFill>
              </a:rPr>
              <a:t>1.78</a:t>
            </a:r>
            <a:endParaRPr lang="en-US" dirty="0">
              <a:solidFill>
                <a:schemeClr val="bg1"/>
              </a:solidFill>
            </a:endParaRPr>
          </a:p>
        </p:txBody>
      </p:sp>
      <p:sp>
        <p:nvSpPr>
          <p:cNvPr id="26" name="Rectangle 25"/>
          <p:cNvSpPr/>
          <p:nvPr/>
        </p:nvSpPr>
        <p:spPr>
          <a:xfrm>
            <a:off x="4186441" y="3886200"/>
            <a:ext cx="939149" cy="914400"/>
          </a:xfrm>
          <a:prstGeom prst="rect">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err="1" smtClean="0">
                <a:solidFill>
                  <a:schemeClr val="bg1"/>
                </a:solidFill>
              </a:rPr>
              <a:t>Sb</a:t>
            </a:r>
            <a:endParaRPr lang="en-US" dirty="0" smtClean="0">
              <a:solidFill>
                <a:schemeClr val="bg1"/>
              </a:solidFill>
            </a:endParaRPr>
          </a:p>
          <a:p>
            <a:pPr algn="ctr"/>
            <a:r>
              <a:rPr lang="en-US" dirty="0" smtClean="0">
                <a:solidFill>
                  <a:schemeClr val="bg1"/>
                </a:solidFill>
              </a:rPr>
              <a:t>2.05</a:t>
            </a:r>
            <a:endParaRPr lang="en-US" dirty="0">
              <a:solidFill>
                <a:schemeClr val="bg1"/>
              </a:solidFill>
            </a:endParaRPr>
          </a:p>
        </p:txBody>
      </p:sp>
      <p:sp>
        <p:nvSpPr>
          <p:cNvPr id="39" name="Rectangle 38"/>
          <p:cNvSpPr/>
          <p:nvPr/>
        </p:nvSpPr>
        <p:spPr>
          <a:xfrm>
            <a:off x="7003887" y="3886200"/>
            <a:ext cx="939149" cy="914400"/>
          </a:xfrm>
          <a:prstGeom prst="rect">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u="sng" dirty="0" err="1" smtClean="0">
                <a:solidFill>
                  <a:schemeClr val="bg1"/>
                </a:solidFill>
              </a:rPr>
              <a:t>Xe</a:t>
            </a:r>
            <a:endParaRPr lang="en-US" u="sng" dirty="0">
              <a:solidFill>
                <a:schemeClr val="bg1"/>
              </a:solidFill>
            </a:endParaRPr>
          </a:p>
        </p:txBody>
      </p:sp>
      <p:sp>
        <p:nvSpPr>
          <p:cNvPr id="22" name="Rectangle 21"/>
          <p:cNvSpPr/>
          <p:nvPr/>
        </p:nvSpPr>
        <p:spPr>
          <a:xfrm>
            <a:off x="3247292" y="3886200"/>
            <a:ext cx="939149" cy="914400"/>
          </a:xfrm>
          <a:prstGeom prst="rect">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u="sng" dirty="0" err="1" smtClean="0">
                <a:solidFill>
                  <a:schemeClr val="bg1"/>
                </a:solidFill>
              </a:rPr>
              <a:t>Sn</a:t>
            </a:r>
            <a:endParaRPr lang="en-US" u="sng" dirty="0" smtClean="0">
              <a:solidFill>
                <a:schemeClr val="bg1"/>
              </a:solidFill>
            </a:endParaRPr>
          </a:p>
          <a:p>
            <a:pPr algn="ctr"/>
            <a:r>
              <a:rPr lang="en-US" u="sng" dirty="0" smtClean="0">
                <a:solidFill>
                  <a:schemeClr val="bg1"/>
                </a:solidFill>
              </a:rPr>
              <a:t>1.96</a:t>
            </a:r>
            <a:endParaRPr lang="en-US" u="sng" dirty="0">
              <a:solidFill>
                <a:schemeClr val="bg1"/>
              </a:solidFill>
            </a:endParaRPr>
          </a:p>
        </p:txBody>
      </p:sp>
      <p:sp>
        <p:nvSpPr>
          <p:cNvPr id="30" name="Rectangle 29"/>
          <p:cNvSpPr/>
          <p:nvPr/>
        </p:nvSpPr>
        <p:spPr>
          <a:xfrm>
            <a:off x="5125590" y="3886200"/>
            <a:ext cx="939149" cy="914400"/>
          </a:xfrm>
          <a:prstGeom prst="rect">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u="sng" dirty="0" smtClean="0">
                <a:solidFill>
                  <a:schemeClr val="bg1"/>
                </a:solidFill>
              </a:rPr>
              <a:t>Te</a:t>
            </a:r>
          </a:p>
          <a:p>
            <a:pPr algn="ctr"/>
            <a:r>
              <a:rPr lang="en-US" u="sng" dirty="0" smtClean="0">
                <a:solidFill>
                  <a:schemeClr val="bg1"/>
                </a:solidFill>
              </a:rPr>
              <a:t>2.1</a:t>
            </a:r>
            <a:endParaRPr lang="en-US" u="sng" dirty="0">
              <a:solidFill>
                <a:schemeClr val="bg1"/>
              </a:solidFill>
            </a:endParaRPr>
          </a:p>
        </p:txBody>
      </p:sp>
      <p:sp>
        <p:nvSpPr>
          <p:cNvPr id="34" name="Rectangle 33"/>
          <p:cNvSpPr/>
          <p:nvPr/>
        </p:nvSpPr>
        <p:spPr>
          <a:xfrm>
            <a:off x="6064738" y="3886200"/>
            <a:ext cx="939149" cy="914400"/>
          </a:xfrm>
          <a:prstGeom prst="rect">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u="sng" dirty="0" smtClean="0">
                <a:solidFill>
                  <a:schemeClr val="bg1"/>
                </a:solidFill>
              </a:rPr>
              <a:t>I</a:t>
            </a:r>
          </a:p>
          <a:p>
            <a:pPr algn="ctr"/>
            <a:r>
              <a:rPr lang="en-US" u="sng" dirty="0" smtClean="0">
                <a:solidFill>
                  <a:schemeClr val="bg1"/>
                </a:solidFill>
              </a:rPr>
              <a:t>2.66</a:t>
            </a:r>
            <a:endParaRPr lang="en-US" u="sng" dirty="0">
              <a:solidFill>
                <a:schemeClr val="bg1"/>
              </a:solidFill>
            </a:endParaRPr>
          </a:p>
        </p:txBody>
      </p:sp>
      <p:sp>
        <p:nvSpPr>
          <p:cNvPr id="17" name="Rectangle 16"/>
          <p:cNvSpPr/>
          <p:nvPr/>
        </p:nvSpPr>
        <p:spPr>
          <a:xfrm>
            <a:off x="2308144" y="2971800"/>
            <a:ext cx="939149" cy="914400"/>
          </a:xfrm>
          <a:prstGeom prst="rect">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u="sng" dirty="0" err="1" smtClean="0">
                <a:solidFill>
                  <a:schemeClr val="bg1"/>
                </a:solidFill>
              </a:rPr>
              <a:t>Ga</a:t>
            </a:r>
            <a:endParaRPr lang="en-US" u="sng" dirty="0" smtClean="0">
              <a:solidFill>
                <a:schemeClr val="bg1"/>
              </a:solidFill>
            </a:endParaRPr>
          </a:p>
          <a:p>
            <a:pPr algn="ctr"/>
            <a:r>
              <a:rPr lang="en-US" u="sng" dirty="0" smtClean="0">
                <a:solidFill>
                  <a:schemeClr val="bg1"/>
                </a:solidFill>
              </a:rPr>
              <a:t>1.81</a:t>
            </a:r>
            <a:endParaRPr lang="en-US" u="sng" dirty="0">
              <a:solidFill>
                <a:schemeClr val="bg1"/>
              </a:solidFill>
            </a:endParaRPr>
          </a:p>
        </p:txBody>
      </p:sp>
      <p:sp>
        <p:nvSpPr>
          <p:cNvPr id="21" name="Rectangle 20"/>
          <p:cNvSpPr/>
          <p:nvPr/>
        </p:nvSpPr>
        <p:spPr>
          <a:xfrm>
            <a:off x="3247292" y="2971800"/>
            <a:ext cx="939149" cy="914400"/>
          </a:xfrm>
          <a:prstGeom prst="rect">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u="sng" dirty="0" err="1" smtClean="0">
                <a:solidFill>
                  <a:schemeClr val="bg1"/>
                </a:solidFill>
              </a:rPr>
              <a:t>Ge</a:t>
            </a:r>
            <a:endParaRPr lang="en-US" u="sng" dirty="0" smtClean="0">
              <a:solidFill>
                <a:schemeClr val="bg1"/>
              </a:solidFill>
            </a:endParaRPr>
          </a:p>
          <a:p>
            <a:pPr algn="ctr"/>
            <a:r>
              <a:rPr lang="en-US" u="sng" dirty="0" smtClean="0">
                <a:solidFill>
                  <a:schemeClr val="bg1"/>
                </a:solidFill>
              </a:rPr>
              <a:t>2.01</a:t>
            </a:r>
            <a:endParaRPr lang="en-US" u="sng" dirty="0">
              <a:solidFill>
                <a:schemeClr val="bg1"/>
              </a:solidFill>
            </a:endParaRPr>
          </a:p>
        </p:txBody>
      </p:sp>
      <p:sp>
        <p:nvSpPr>
          <p:cNvPr id="25" name="Rectangle 24"/>
          <p:cNvSpPr/>
          <p:nvPr/>
        </p:nvSpPr>
        <p:spPr>
          <a:xfrm>
            <a:off x="4186441" y="2971800"/>
            <a:ext cx="939149" cy="914400"/>
          </a:xfrm>
          <a:prstGeom prst="rect">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u="sng" dirty="0" smtClean="0">
                <a:solidFill>
                  <a:schemeClr val="bg1"/>
                </a:solidFill>
              </a:rPr>
              <a:t>As</a:t>
            </a:r>
          </a:p>
          <a:p>
            <a:pPr algn="ctr"/>
            <a:r>
              <a:rPr lang="en-US" u="sng" dirty="0" smtClean="0">
                <a:solidFill>
                  <a:schemeClr val="bg1"/>
                </a:solidFill>
              </a:rPr>
              <a:t>2.18</a:t>
            </a:r>
            <a:endParaRPr lang="en-US" u="sng" dirty="0">
              <a:solidFill>
                <a:schemeClr val="bg1"/>
              </a:solidFill>
            </a:endParaRPr>
          </a:p>
        </p:txBody>
      </p:sp>
      <p:sp>
        <p:nvSpPr>
          <p:cNvPr id="29" name="Rectangle 28"/>
          <p:cNvSpPr/>
          <p:nvPr/>
        </p:nvSpPr>
        <p:spPr>
          <a:xfrm>
            <a:off x="5125590" y="2971800"/>
            <a:ext cx="939149" cy="914400"/>
          </a:xfrm>
          <a:prstGeom prst="rect">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u="sng" dirty="0" smtClean="0">
                <a:solidFill>
                  <a:schemeClr val="bg1"/>
                </a:solidFill>
              </a:rPr>
              <a:t>Se</a:t>
            </a:r>
          </a:p>
          <a:p>
            <a:pPr algn="ctr"/>
            <a:r>
              <a:rPr lang="en-US" u="sng" dirty="0" smtClean="0">
                <a:solidFill>
                  <a:schemeClr val="bg1"/>
                </a:solidFill>
              </a:rPr>
              <a:t>2.55</a:t>
            </a:r>
            <a:endParaRPr lang="en-US" u="sng" dirty="0">
              <a:solidFill>
                <a:schemeClr val="bg1"/>
              </a:solidFill>
            </a:endParaRPr>
          </a:p>
        </p:txBody>
      </p:sp>
      <p:sp>
        <p:nvSpPr>
          <p:cNvPr id="33" name="Rectangle 32"/>
          <p:cNvSpPr/>
          <p:nvPr/>
        </p:nvSpPr>
        <p:spPr>
          <a:xfrm>
            <a:off x="6064738" y="2971800"/>
            <a:ext cx="939149" cy="914400"/>
          </a:xfrm>
          <a:prstGeom prst="rect">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u="sng" dirty="0" smtClean="0">
                <a:solidFill>
                  <a:schemeClr val="bg1"/>
                </a:solidFill>
              </a:rPr>
              <a:t>Br</a:t>
            </a:r>
          </a:p>
          <a:p>
            <a:pPr algn="ctr"/>
            <a:r>
              <a:rPr lang="en-US" u="sng" dirty="0" smtClean="0">
                <a:solidFill>
                  <a:schemeClr val="bg1"/>
                </a:solidFill>
              </a:rPr>
              <a:t>2.96</a:t>
            </a:r>
            <a:endParaRPr lang="en-US" u="sng" dirty="0">
              <a:solidFill>
                <a:schemeClr val="bg1"/>
              </a:solidFill>
            </a:endParaRPr>
          </a:p>
        </p:txBody>
      </p:sp>
      <p:sp>
        <p:nvSpPr>
          <p:cNvPr id="38" name="Rectangle 37"/>
          <p:cNvSpPr/>
          <p:nvPr/>
        </p:nvSpPr>
        <p:spPr>
          <a:xfrm>
            <a:off x="7003887" y="2971800"/>
            <a:ext cx="939149" cy="914400"/>
          </a:xfrm>
          <a:prstGeom prst="rect">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u="sng" dirty="0" smtClean="0">
                <a:solidFill>
                  <a:schemeClr val="bg1"/>
                </a:solidFill>
              </a:rPr>
              <a:t>Kr</a:t>
            </a:r>
            <a:endParaRPr lang="en-US" u="sng" dirty="0">
              <a:solidFill>
                <a:schemeClr val="bg1"/>
              </a:solidFill>
            </a:endParaRPr>
          </a:p>
        </p:txBody>
      </p:sp>
      <p:sp>
        <p:nvSpPr>
          <p:cNvPr id="20" name="Rectangle 19"/>
          <p:cNvSpPr/>
          <p:nvPr/>
        </p:nvSpPr>
        <p:spPr>
          <a:xfrm>
            <a:off x="3247292" y="2057400"/>
            <a:ext cx="939149" cy="914400"/>
          </a:xfrm>
          <a:prstGeom prst="rect">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rPr>
              <a:t>Si</a:t>
            </a:r>
          </a:p>
          <a:p>
            <a:pPr algn="ctr"/>
            <a:r>
              <a:rPr lang="en-US" dirty="0" smtClean="0">
                <a:solidFill>
                  <a:schemeClr val="bg1"/>
                </a:solidFill>
              </a:rPr>
              <a:t>1.9</a:t>
            </a:r>
            <a:endParaRPr lang="en-US" dirty="0">
              <a:solidFill>
                <a:schemeClr val="bg1"/>
              </a:solidFill>
            </a:endParaRPr>
          </a:p>
        </p:txBody>
      </p:sp>
      <p:sp>
        <p:nvSpPr>
          <p:cNvPr id="37" name="Rectangle 36"/>
          <p:cNvSpPr/>
          <p:nvPr/>
        </p:nvSpPr>
        <p:spPr>
          <a:xfrm>
            <a:off x="7003887" y="2057400"/>
            <a:ext cx="939149" cy="914400"/>
          </a:xfrm>
          <a:prstGeom prst="rect">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err="1" smtClean="0">
                <a:solidFill>
                  <a:schemeClr val="bg1"/>
                </a:solidFill>
              </a:rPr>
              <a:t>Ar</a:t>
            </a:r>
            <a:endParaRPr lang="en-US" dirty="0">
              <a:solidFill>
                <a:schemeClr val="bg1"/>
              </a:solidFill>
            </a:endParaRPr>
          </a:p>
        </p:txBody>
      </p:sp>
      <p:sp>
        <p:nvSpPr>
          <p:cNvPr id="16" name="Rectangle 15"/>
          <p:cNvSpPr/>
          <p:nvPr/>
        </p:nvSpPr>
        <p:spPr>
          <a:xfrm>
            <a:off x="2308144" y="2057400"/>
            <a:ext cx="939149" cy="914400"/>
          </a:xfrm>
          <a:prstGeom prst="rect">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u="sng" dirty="0" smtClean="0">
                <a:solidFill>
                  <a:schemeClr val="bg1"/>
                </a:solidFill>
              </a:rPr>
              <a:t>Al</a:t>
            </a:r>
          </a:p>
          <a:p>
            <a:pPr algn="ctr"/>
            <a:r>
              <a:rPr lang="en-US" u="sng" dirty="0" smtClean="0">
                <a:solidFill>
                  <a:schemeClr val="bg1"/>
                </a:solidFill>
              </a:rPr>
              <a:t>1.61</a:t>
            </a:r>
            <a:endParaRPr lang="en-US" u="sng" dirty="0">
              <a:solidFill>
                <a:schemeClr val="bg1"/>
              </a:solidFill>
            </a:endParaRPr>
          </a:p>
        </p:txBody>
      </p:sp>
      <p:sp>
        <p:nvSpPr>
          <p:cNvPr id="24" name="Rectangle 23"/>
          <p:cNvSpPr/>
          <p:nvPr/>
        </p:nvSpPr>
        <p:spPr>
          <a:xfrm>
            <a:off x="4186441" y="2057400"/>
            <a:ext cx="939149" cy="914400"/>
          </a:xfrm>
          <a:prstGeom prst="rect">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u="sng" dirty="0" smtClean="0">
                <a:solidFill>
                  <a:schemeClr val="bg1"/>
                </a:solidFill>
              </a:rPr>
              <a:t>P</a:t>
            </a:r>
          </a:p>
          <a:p>
            <a:pPr algn="ctr"/>
            <a:r>
              <a:rPr lang="en-US" u="sng" dirty="0" smtClean="0">
                <a:solidFill>
                  <a:schemeClr val="bg1"/>
                </a:solidFill>
              </a:rPr>
              <a:t>2.1</a:t>
            </a:r>
            <a:endParaRPr lang="en-US" u="sng" dirty="0">
              <a:solidFill>
                <a:schemeClr val="bg1"/>
              </a:solidFill>
            </a:endParaRPr>
          </a:p>
        </p:txBody>
      </p:sp>
      <p:sp>
        <p:nvSpPr>
          <p:cNvPr id="28" name="Rectangle 27"/>
          <p:cNvSpPr/>
          <p:nvPr/>
        </p:nvSpPr>
        <p:spPr>
          <a:xfrm>
            <a:off x="5125590" y="2057400"/>
            <a:ext cx="939149" cy="914400"/>
          </a:xfrm>
          <a:prstGeom prst="rect">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u="sng" dirty="0" smtClean="0">
                <a:solidFill>
                  <a:schemeClr val="bg1"/>
                </a:solidFill>
              </a:rPr>
              <a:t>S</a:t>
            </a:r>
          </a:p>
          <a:p>
            <a:pPr algn="ctr"/>
            <a:r>
              <a:rPr lang="en-US" u="sng" dirty="0" smtClean="0">
                <a:solidFill>
                  <a:schemeClr val="bg1"/>
                </a:solidFill>
              </a:rPr>
              <a:t>2.5</a:t>
            </a:r>
            <a:endParaRPr lang="en-US" u="sng" dirty="0">
              <a:solidFill>
                <a:schemeClr val="bg1"/>
              </a:solidFill>
            </a:endParaRPr>
          </a:p>
        </p:txBody>
      </p:sp>
      <p:sp>
        <p:nvSpPr>
          <p:cNvPr id="32" name="Rectangle 31"/>
          <p:cNvSpPr/>
          <p:nvPr/>
        </p:nvSpPr>
        <p:spPr>
          <a:xfrm>
            <a:off x="6064738" y="2057400"/>
            <a:ext cx="939149" cy="914400"/>
          </a:xfrm>
          <a:prstGeom prst="rect">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u="sng" dirty="0" err="1" smtClean="0">
                <a:solidFill>
                  <a:schemeClr val="bg1"/>
                </a:solidFill>
              </a:rPr>
              <a:t>Cl</a:t>
            </a:r>
            <a:endParaRPr lang="en-US" u="sng" dirty="0" smtClean="0">
              <a:solidFill>
                <a:schemeClr val="bg1"/>
              </a:solidFill>
            </a:endParaRPr>
          </a:p>
          <a:p>
            <a:pPr algn="ctr"/>
            <a:r>
              <a:rPr lang="en-US" u="sng" dirty="0" smtClean="0">
                <a:solidFill>
                  <a:schemeClr val="bg1"/>
                </a:solidFill>
              </a:rPr>
              <a:t>3.16</a:t>
            </a:r>
            <a:endParaRPr lang="en-US" u="sng" dirty="0">
              <a:solidFill>
                <a:schemeClr val="bg1"/>
              </a:solidFill>
            </a:endParaRPr>
          </a:p>
        </p:txBody>
      </p:sp>
      <p:sp>
        <p:nvSpPr>
          <p:cNvPr id="19" name="Rectangle 18"/>
          <p:cNvSpPr/>
          <p:nvPr/>
        </p:nvSpPr>
        <p:spPr>
          <a:xfrm>
            <a:off x="3247292" y="1143000"/>
            <a:ext cx="939149" cy="914400"/>
          </a:xfrm>
          <a:prstGeom prst="rect">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rPr>
              <a:t>C</a:t>
            </a:r>
          </a:p>
          <a:p>
            <a:pPr algn="ctr"/>
            <a:r>
              <a:rPr lang="en-US" dirty="0" smtClean="0">
                <a:solidFill>
                  <a:schemeClr val="bg1"/>
                </a:solidFill>
              </a:rPr>
              <a:t>2.55</a:t>
            </a:r>
            <a:endParaRPr lang="en-US" dirty="0">
              <a:solidFill>
                <a:schemeClr val="bg1"/>
              </a:solidFill>
            </a:endParaRPr>
          </a:p>
        </p:txBody>
      </p:sp>
      <p:sp>
        <p:nvSpPr>
          <p:cNvPr id="31" name="Rectangle 30"/>
          <p:cNvSpPr/>
          <p:nvPr/>
        </p:nvSpPr>
        <p:spPr>
          <a:xfrm>
            <a:off x="6064738" y="1143000"/>
            <a:ext cx="939149" cy="914400"/>
          </a:xfrm>
          <a:prstGeom prst="rect">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rPr>
              <a:t>F</a:t>
            </a:r>
          </a:p>
          <a:p>
            <a:pPr algn="ctr"/>
            <a:r>
              <a:rPr lang="en-US" dirty="0" smtClean="0">
                <a:solidFill>
                  <a:schemeClr val="bg1"/>
                </a:solidFill>
              </a:rPr>
              <a:t>3.96</a:t>
            </a:r>
            <a:endParaRPr lang="en-US" dirty="0">
              <a:solidFill>
                <a:schemeClr val="bg1"/>
              </a:solidFill>
            </a:endParaRPr>
          </a:p>
        </p:txBody>
      </p:sp>
      <p:sp>
        <p:nvSpPr>
          <p:cNvPr id="36" name="Rectangle 35"/>
          <p:cNvSpPr/>
          <p:nvPr/>
        </p:nvSpPr>
        <p:spPr>
          <a:xfrm>
            <a:off x="7003887" y="1143000"/>
            <a:ext cx="939149" cy="914400"/>
          </a:xfrm>
          <a:prstGeom prst="rect">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u="sng" dirty="0" smtClean="0">
                <a:solidFill>
                  <a:schemeClr val="bg1"/>
                </a:solidFill>
              </a:rPr>
              <a:t>Ne</a:t>
            </a:r>
            <a:endParaRPr lang="en-US" u="sng" dirty="0">
              <a:solidFill>
                <a:schemeClr val="bg1"/>
              </a:solidFill>
            </a:endParaRPr>
          </a:p>
        </p:txBody>
      </p:sp>
      <p:sp>
        <p:nvSpPr>
          <p:cNvPr id="15" name="Rectangle 14"/>
          <p:cNvSpPr/>
          <p:nvPr/>
        </p:nvSpPr>
        <p:spPr>
          <a:xfrm>
            <a:off x="2308144" y="1143000"/>
            <a:ext cx="939149" cy="914400"/>
          </a:xfrm>
          <a:prstGeom prst="rect">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u="sng" dirty="0" smtClean="0">
                <a:solidFill>
                  <a:schemeClr val="bg1"/>
                </a:solidFill>
              </a:rPr>
              <a:t>B</a:t>
            </a:r>
          </a:p>
          <a:p>
            <a:pPr algn="ctr"/>
            <a:r>
              <a:rPr lang="en-US" u="sng" dirty="0" smtClean="0">
                <a:solidFill>
                  <a:schemeClr val="bg1"/>
                </a:solidFill>
              </a:rPr>
              <a:t>2.04</a:t>
            </a:r>
            <a:endParaRPr lang="en-US" u="sng" dirty="0">
              <a:solidFill>
                <a:schemeClr val="bg1"/>
              </a:solidFill>
            </a:endParaRPr>
          </a:p>
        </p:txBody>
      </p:sp>
      <p:sp>
        <p:nvSpPr>
          <p:cNvPr id="23" name="Rectangle 22"/>
          <p:cNvSpPr/>
          <p:nvPr/>
        </p:nvSpPr>
        <p:spPr>
          <a:xfrm>
            <a:off x="4186441" y="1143000"/>
            <a:ext cx="939149" cy="914400"/>
          </a:xfrm>
          <a:prstGeom prst="rect">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u="sng" dirty="0" smtClean="0">
                <a:solidFill>
                  <a:schemeClr val="bg1"/>
                </a:solidFill>
              </a:rPr>
              <a:t>N</a:t>
            </a:r>
          </a:p>
          <a:p>
            <a:pPr algn="ctr"/>
            <a:r>
              <a:rPr lang="en-US" u="sng" dirty="0" smtClean="0">
                <a:solidFill>
                  <a:schemeClr val="bg1"/>
                </a:solidFill>
              </a:rPr>
              <a:t>3.04</a:t>
            </a:r>
            <a:endParaRPr lang="en-US" u="sng" dirty="0">
              <a:solidFill>
                <a:schemeClr val="bg1"/>
              </a:solidFill>
            </a:endParaRPr>
          </a:p>
        </p:txBody>
      </p:sp>
      <p:sp>
        <p:nvSpPr>
          <p:cNvPr id="27" name="Rectangle 26"/>
          <p:cNvSpPr/>
          <p:nvPr/>
        </p:nvSpPr>
        <p:spPr>
          <a:xfrm>
            <a:off x="5125590" y="1143000"/>
            <a:ext cx="939149" cy="914400"/>
          </a:xfrm>
          <a:prstGeom prst="rect">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u="sng" dirty="0" smtClean="0">
                <a:solidFill>
                  <a:schemeClr val="bg1"/>
                </a:solidFill>
              </a:rPr>
              <a:t>O</a:t>
            </a:r>
          </a:p>
          <a:p>
            <a:pPr algn="ctr"/>
            <a:r>
              <a:rPr lang="en-US" u="sng" dirty="0" smtClean="0">
                <a:solidFill>
                  <a:schemeClr val="bg1"/>
                </a:solidFill>
              </a:rPr>
              <a:t>3.44</a:t>
            </a:r>
            <a:endParaRPr lang="en-US" u="sng" dirty="0">
              <a:solidFill>
                <a:schemeClr val="bg1"/>
              </a:solidFill>
            </a:endParaRPr>
          </a:p>
        </p:txBody>
      </p:sp>
      <p:sp>
        <p:nvSpPr>
          <p:cNvPr id="35" name="Rectangle 34"/>
          <p:cNvSpPr/>
          <p:nvPr/>
        </p:nvSpPr>
        <p:spPr>
          <a:xfrm>
            <a:off x="7003887" y="228600"/>
            <a:ext cx="939149" cy="914400"/>
          </a:xfrm>
          <a:prstGeom prst="rect">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u="sng" dirty="0" smtClean="0">
                <a:solidFill>
                  <a:schemeClr val="bg1"/>
                </a:solidFill>
              </a:rPr>
              <a:t>He</a:t>
            </a:r>
          </a:p>
          <a:p>
            <a:pPr algn="ctr"/>
            <a:endParaRPr lang="en-US" u="sng" dirty="0">
              <a:solidFill>
                <a:schemeClr val="bg1"/>
              </a:solidFill>
            </a:endParaRPr>
          </a:p>
        </p:txBody>
      </p:sp>
      <p:grpSp>
        <p:nvGrpSpPr>
          <p:cNvPr id="160" name="Group 159"/>
          <p:cNvGrpSpPr/>
          <p:nvPr/>
        </p:nvGrpSpPr>
        <p:grpSpPr>
          <a:xfrm>
            <a:off x="228600" y="228600"/>
            <a:ext cx="1878298" cy="6400800"/>
            <a:chOff x="228600" y="228600"/>
            <a:chExt cx="1878298" cy="6400800"/>
          </a:xfrm>
        </p:grpSpPr>
        <p:sp>
          <p:nvSpPr>
            <p:cNvPr id="48" name="Rectangle 47"/>
            <p:cNvSpPr/>
            <p:nvPr/>
          </p:nvSpPr>
          <p:spPr>
            <a:xfrm>
              <a:off x="1167749" y="5715000"/>
              <a:ext cx="939149" cy="914400"/>
            </a:xfrm>
            <a:prstGeom prst="rect">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rPr>
                <a:t>Ra</a:t>
              </a:r>
            </a:p>
            <a:p>
              <a:pPr algn="ctr"/>
              <a:r>
                <a:rPr lang="en-US" dirty="0" smtClean="0">
                  <a:solidFill>
                    <a:schemeClr val="bg1"/>
                  </a:solidFill>
                </a:rPr>
                <a:t>.9</a:t>
              </a:r>
              <a:endParaRPr lang="en-US" dirty="0">
                <a:solidFill>
                  <a:schemeClr val="bg1"/>
                </a:solidFill>
              </a:endParaRPr>
            </a:p>
          </p:txBody>
        </p:sp>
        <p:sp>
          <p:nvSpPr>
            <p:cNvPr id="10" name="Rectangle 9"/>
            <p:cNvSpPr/>
            <p:nvPr/>
          </p:nvSpPr>
          <p:spPr>
            <a:xfrm>
              <a:off x="1167749" y="1143000"/>
              <a:ext cx="939149" cy="914400"/>
            </a:xfrm>
            <a:prstGeom prst="rect">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u="sng" dirty="0" smtClean="0">
                  <a:solidFill>
                    <a:schemeClr val="bg1"/>
                  </a:solidFill>
                </a:rPr>
                <a:t>Be</a:t>
              </a:r>
            </a:p>
            <a:p>
              <a:pPr algn="ctr"/>
              <a:r>
                <a:rPr lang="en-US" u="sng" dirty="0" smtClean="0">
                  <a:solidFill>
                    <a:schemeClr val="bg1"/>
                  </a:solidFill>
                </a:rPr>
                <a:t>1.57</a:t>
              </a:r>
              <a:endParaRPr lang="en-US" u="sng" dirty="0">
                <a:solidFill>
                  <a:schemeClr val="bg1"/>
                </a:solidFill>
              </a:endParaRPr>
            </a:p>
          </p:txBody>
        </p:sp>
        <p:sp>
          <p:nvSpPr>
            <p:cNvPr id="11" name="Rectangle 10"/>
            <p:cNvSpPr/>
            <p:nvPr/>
          </p:nvSpPr>
          <p:spPr>
            <a:xfrm>
              <a:off x="1167749" y="2057400"/>
              <a:ext cx="939149" cy="914400"/>
            </a:xfrm>
            <a:prstGeom prst="rect">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u="sng" dirty="0" smtClean="0">
                  <a:solidFill>
                    <a:schemeClr val="bg1"/>
                  </a:solidFill>
                </a:rPr>
                <a:t>Mg</a:t>
              </a:r>
            </a:p>
            <a:p>
              <a:pPr algn="ctr"/>
              <a:r>
                <a:rPr lang="en-US" u="sng" dirty="0" smtClean="0">
                  <a:solidFill>
                    <a:schemeClr val="bg1"/>
                  </a:solidFill>
                </a:rPr>
                <a:t>1.31</a:t>
              </a:r>
              <a:endParaRPr lang="en-US" u="sng" dirty="0">
                <a:solidFill>
                  <a:schemeClr val="bg1"/>
                </a:solidFill>
              </a:endParaRPr>
            </a:p>
          </p:txBody>
        </p:sp>
        <p:sp>
          <p:nvSpPr>
            <p:cNvPr id="12" name="Rectangle 11"/>
            <p:cNvSpPr/>
            <p:nvPr/>
          </p:nvSpPr>
          <p:spPr>
            <a:xfrm>
              <a:off x="1167749" y="2971800"/>
              <a:ext cx="939149" cy="914400"/>
            </a:xfrm>
            <a:prstGeom prst="rect">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u="sng" dirty="0" smtClean="0">
                  <a:solidFill>
                    <a:schemeClr val="bg1"/>
                  </a:solidFill>
                </a:rPr>
                <a:t>Ca</a:t>
              </a:r>
            </a:p>
            <a:p>
              <a:pPr algn="ctr"/>
              <a:r>
                <a:rPr lang="en-US" u="sng" dirty="0">
                  <a:solidFill>
                    <a:schemeClr val="bg1"/>
                  </a:solidFill>
                </a:rPr>
                <a:t>1</a:t>
              </a:r>
            </a:p>
          </p:txBody>
        </p:sp>
        <p:sp>
          <p:nvSpPr>
            <p:cNvPr id="13" name="Rectangle 12"/>
            <p:cNvSpPr/>
            <p:nvPr/>
          </p:nvSpPr>
          <p:spPr>
            <a:xfrm>
              <a:off x="1167749" y="3886200"/>
              <a:ext cx="939149" cy="914400"/>
            </a:xfrm>
            <a:prstGeom prst="rect">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u="sng" dirty="0" err="1" smtClean="0">
                  <a:solidFill>
                    <a:schemeClr val="bg1"/>
                  </a:solidFill>
                </a:rPr>
                <a:t>Sr</a:t>
              </a:r>
              <a:endParaRPr lang="en-US" u="sng" dirty="0" smtClean="0">
                <a:solidFill>
                  <a:schemeClr val="bg1"/>
                </a:solidFill>
              </a:endParaRPr>
            </a:p>
            <a:p>
              <a:pPr algn="ctr"/>
              <a:r>
                <a:rPr lang="en-US" u="sng" dirty="0" smtClean="0">
                  <a:solidFill>
                    <a:schemeClr val="bg1"/>
                  </a:solidFill>
                </a:rPr>
                <a:t>.95</a:t>
              </a:r>
              <a:endParaRPr lang="en-US" u="sng" dirty="0">
                <a:solidFill>
                  <a:schemeClr val="bg1"/>
                </a:solidFill>
              </a:endParaRPr>
            </a:p>
          </p:txBody>
        </p:sp>
        <p:sp>
          <p:nvSpPr>
            <p:cNvPr id="14" name="Rectangle 13"/>
            <p:cNvSpPr/>
            <p:nvPr/>
          </p:nvSpPr>
          <p:spPr>
            <a:xfrm>
              <a:off x="1167749" y="4800600"/>
              <a:ext cx="939149" cy="914400"/>
            </a:xfrm>
            <a:prstGeom prst="rect">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u="sng" dirty="0" err="1" smtClean="0">
                  <a:solidFill>
                    <a:schemeClr val="bg1"/>
                  </a:solidFill>
                </a:rPr>
                <a:t>Ba</a:t>
              </a:r>
              <a:endParaRPr lang="en-US" u="sng" dirty="0" smtClean="0">
                <a:solidFill>
                  <a:schemeClr val="bg1"/>
                </a:solidFill>
              </a:endParaRPr>
            </a:p>
            <a:p>
              <a:pPr algn="ctr"/>
              <a:r>
                <a:rPr lang="en-US" u="sng" dirty="0" smtClean="0">
                  <a:solidFill>
                    <a:schemeClr val="bg1"/>
                  </a:solidFill>
                </a:rPr>
                <a:t>.89</a:t>
              </a:r>
              <a:endParaRPr lang="en-US" u="sng" dirty="0">
                <a:solidFill>
                  <a:schemeClr val="bg1"/>
                </a:solidFill>
              </a:endParaRPr>
            </a:p>
          </p:txBody>
        </p:sp>
        <p:sp>
          <p:nvSpPr>
            <p:cNvPr id="5" name="Rectangle 4"/>
            <p:cNvSpPr/>
            <p:nvPr/>
          </p:nvSpPr>
          <p:spPr>
            <a:xfrm>
              <a:off x="228600" y="1143000"/>
              <a:ext cx="939149" cy="914400"/>
            </a:xfrm>
            <a:prstGeom prst="rect">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u="sng" dirty="0" smtClean="0">
                  <a:solidFill>
                    <a:schemeClr val="bg1"/>
                  </a:solidFill>
                </a:rPr>
                <a:t>Li</a:t>
              </a:r>
            </a:p>
            <a:p>
              <a:pPr algn="ctr"/>
              <a:r>
                <a:rPr lang="en-US" u="sng" dirty="0" smtClean="0">
                  <a:solidFill>
                    <a:schemeClr val="bg1"/>
                  </a:solidFill>
                </a:rPr>
                <a:t>.98</a:t>
              </a:r>
              <a:endParaRPr lang="en-US" u="sng" dirty="0">
                <a:solidFill>
                  <a:schemeClr val="bg1"/>
                </a:solidFill>
              </a:endParaRPr>
            </a:p>
          </p:txBody>
        </p:sp>
        <p:sp>
          <p:nvSpPr>
            <p:cNvPr id="4" name="Rectangle 3"/>
            <p:cNvSpPr/>
            <p:nvPr/>
          </p:nvSpPr>
          <p:spPr>
            <a:xfrm>
              <a:off x="228600" y="228600"/>
              <a:ext cx="939149" cy="914400"/>
            </a:xfrm>
            <a:prstGeom prst="rect">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u="sng" dirty="0" smtClean="0">
                  <a:solidFill>
                    <a:schemeClr val="bg1"/>
                  </a:solidFill>
                </a:rPr>
                <a:t>H</a:t>
              </a:r>
            </a:p>
            <a:p>
              <a:pPr algn="ctr"/>
              <a:r>
                <a:rPr lang="en-US" u="sng" dirty="0" smtClean="0">
                  <a:solidFill>
                    <a:schemeClr val="bg1"/>
                  </a:solidFill>
                </a:rPr>
                <a:t>2.2</a:t>
              </a:r>
              <a:endParaRPr lang="en-US" u="sng" dirty="0">
                <a:solidFill>
                  <a:schemeClr val="bg1"/>
                </a:solidFill>
              </a:endParaRPr>
            </a:p>
          </p:txBody>
        </p:sp>
        <p:sp>
          <p:nvSpPr>
            <p:cNvPr id="6" name="Rectangle 5"/>
            <p:cNvSpPr/>
            <p:nvPr/>
          </p:nvSpPr>
          <p:spPr>
            <a:xfrm>
              <a:off x="228600" y="2057400"/>
              <a:ext cx="939149" cy="914400"/>
            </a:xfrm>
            <a:prstGeom prst="rect">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rPr>
                <a:t>Na</a:t>
              </a:r>
            </a:p>
            <a:p>
              <a:pPr algn="ctr"/>
              <a:r>
                <a:rPr lang="en-US" dirty="0" smtClean="0">
                  <a:solidFill>
                    <a:schemeClr val="bg1"/>
                  </a:solidFill>
                </a:rPr>
                <a:t>.93</a:t>
              </a:r>
              <a:endParaRPr lang="en-US" dirty="0">
                <a:solidFill>
                  <a:schemeClr val="bg1"/>
                </a:solidFill>
              </a:endParaRPr>
            </a:p>
          </p:txBody>
        </p:sp>
        <p:sp>
          <p:nvSpPr>
            <p:cNvPr id="9" name="Rectangle 8"/>
            <p:cNvSpPr/>
            <p:nvPr/>
          </p:nvSpPr>
          <p:spPr>
            <a:xfrm>
              <a:off x="228600" y="4800600"/>
              <a:ext cx="939149" cy="914400"/>
            </a:xfrm>
            <a:prstGeom prst="rect">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rPr>
                <a:t>Cs</a:t>
              </a:r>
            </a:p>
            <a:p>
              <a:pPr algn="ctr"/>
              <a:r>
                <a:rPr lang="en-US" dirty="0" smtClean="0">
                  <a:solidFill>
                    <a:schemeClr val="bg1"/>
                  </a:solidFill>
                </a:rPr>
                <a:t>.79</a:t>
              </a:r>
              <a:endParaRPr lang="en-US" dirty="0">
                <a:solidFill>
                  <a:schemeClr val="bg1"/>
                </a:solidFill>
              </a:endParaRPr>
            </a:p>
          </p:txBody>
        </p:sp>
        <p:sp>
          <p:nvSpPr>
            <p:cNvPr id="47" name="Rectangle 46"/>
            <p:cNvSpPr/>
            <p:nvPr/>
          </p:nvSpPr>
          <p:spPr>
            <a:xfrm>
              <a:off x="228600" y="5715000"/>
              <a:ext cx="939149" cy="914400"/>
            </a:xfrm>
            <a:prstGeom prst="rect">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rPr>
                <a:t>Fr</a:t>
              </a:r>
            </a:p>
            <a:p>
              <a:pPr algn="ctr"/>
              <a:r>
                <a:rPr lang="en-US" dirty="0" smtClean="0">
                  <a:solidFill>
                    <a:schemeClr val="bg1"/>
                  </a:solidFill>
                </a:rPr>
                <a:t>.7</a:t>
              </a:r>
              <a:endParaRPr lang="en-US" dirty="0">
                <a:solidFill>
                  <a:schemeClr val="bg1"/>
                </a:solidFill>
              </a:endParaRPr>
            </a:p>
          </p:txBody>
        </p:sp>
        <p:sp>
          <p:nvSpPr>
            <p:cNvPr id="7" name="Rectangle 6"/>
            <p:cNvSpPr/>
            <p:nvPr/>
          </p:nvSpPr>
          <p:spPr>
            <a:xfrm>
              <a:off x="228600" y="2971800"/>
              <a:ext cx="939149" cy="914400"/>
            </a:xfrm>
            <a:prstGeom prst="rect">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u="sng" dirty="0" smtClean="0">
                  <a:solidFill>
                    <a:schemeClr val="bg1"/>
                  </a:solidFill>
                </a:rPr>
                <a:t>K</a:t>
              </a:r>
            </a:p>
            <a:p>
              <a:pPr algn="ctr"/>
              <a:r>
                <a:rPr lang="en-US" u="sng" dirty="0" smtClean="0">
                  <a:solidFill>
                    <a:schemeClr val="bg1"/>
                  </a:solidFill>
                </a:rPr>
                <a:t>.82</a:t>
              </a:r>
              <a:endParaRPr lang="en-US" u="sng" dirty="0">
                <a:solidFill>
                  <a:schemeClr val="bg1"/>
                </a:solidFill>
              </a:endParaRPr>
            </a:p>
          </p:txBody>
        </p:sp>
        <p:sp>
          <p:nvSpPr>
            <p:cNvPr id="8" name="Rectangle 7"/>
            <p:cNvSpPr/>
            <p:nvPr/>
          </p:nvSpPr>
          <p:spPr>
            <a:xfrm>
              <a:off x="228600" y="3886200"/>
              <a:ext cx="939149" cy="914400"/>
            </a:xfrm>
            <a:prstGeom prst="rect">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u="sng" dirty="0" err="1" smtClean="0">
                  <a:solidFill>
                    <a:schemeClr val="bg1"/>
                  </a:solidFill>
                </a:rPr>
                <a:t>Rb</a:t>
              </a:r>
              <a:r>
                <a:rPr lang="en-US" u="sng" dirty="0" smtClean="0">
                  <a:solidFill>
                    <a:schemeClr val="bg1"/>
                  </a:solidFill>
                </a:rPr>
                <a:t> </a:t>
              </a:r>
            </a:p>
            <a:p>
              <a:pPr algn="ctr"/>
              <a:r>
                <a:rPr lang="en-US" u="sng" dirty="0" smtClean="0">
                  <a:solidFill>
                    <a:schemeClr val="bg1"/>
                  </a:solidFill>
                </a:rPr>
                <a:t>.82</a:t>
              </a:r>
              <a:endParaRPr lang="en-US" u="sng" dirty="0">
                <a:solidFill>
                  <a:schemeClr val="bg1"/>
                </a:solidFill>
              </a:endParaRPr>
            </a:p>
          </p:txBody>
        </p:sp>
      </p:grpSp>
      <p:pic>
        <p:nvPicPr>
          <p:cNvPr id="115" name="Picture 3" descr="C:\Documents and Settings\jbair\Local Settings\Temporary Internet Files\Content.IE5\9BER1MNQ\MC900140395[1].wmf"/>
          <p:cNvPicPr>
            <a:picLocks noChangeAspect="1" noChangeArrowheads="1"/>
          </p:cNvPicPr>
          <p:nvPr/>
        </p:nvPicPr>
        <p:blipFill>
          <a:blip r:embed="rId2" cstate="print"/>
          <a:srcRect/>
          <a:stretch>
            <a:fillRect/>
          </a:stretch>
        </p:blipFill>
        <p:spPr bwMode="auto">
          <a:xfrm>
            <a:off x="8305800" y="4495800"/>
            <a:ext cx="528766" cy="533400"/>
          </a:xfrm>
          <a:prstGeom prst="rect">
            <a:avLst/>
          </a:prstGeom>
          <a:noFill/>
        </p:spPr>
      </p:pic>
      <p:pic>
        <p:nvPicPr>
          <p:cNvPr id="116" name="Picture 3" descr="C:\Documents and Settings\jbair\Local Settings\Temporary Internet Files\Content.IE5\9BER1MNQ\MC900140395[1].wmf"/>
          <p:cNvPicPr>
            <a:picLocks noChangeAspect="1" noChangeArrowheads="1"/>
          </p:cNvPicPr>
          <p:nvPr/>
        </p:nvPicPr>
        <p:blipFill>
          <a:blip r:embed="rId2" cstate="print"/>
          <a:srcRect/>
          <a:stretch>
            <a:fillRect/>
          </a:stretch>
        </p:blipFill>
        <p:spPr bwMode="auto">
          <a:xfrm>
            <a:off x="8382000" y="5486400"/>
            <a:ext cx="346194" cy="349227"/>
          </a:xfrm>
          <a:prstGeom prst="rect">
            <a:avLst/>
          </a:prstGeom>
          <a:noFill/>
        </p:spPr>
      </p:pic>
      <p:pic>
        <p:nvPicPr>
          <p:cNvPr id="133" name="Picture 3" descr="C:\Documents and Settings\jbair\Local Settings\Temporary Internet Files\Content.IE5\9BER1MNQ\MC900140395[1].wmf"/>
          <p:cNvPicPr>
            <a:picLocks noChangeAspect="1" noChangeArrowheads="1"/>
          </p:cNvPicPr>
          <p:nvPr/>
        </p:nvPicPr>
        <p:blipFill>
          <a:blip r:embed="rId2" cstate="print"/>
          <a:srcRect/>
          <a:stretch>
            <a:fillRect/>
          </a:stretch>
        </p:blipFill>
        <p:spPr bwMode="auto">
          <a:xfrm>
            <a:off x="8305800" y="4495800"/>
            <a:ext cx="528766" cy="533400"/>
          </a:xfrm>
          <a:prstGeom prst="rect">
            <a:avLst/>
          </a:prstGeom>
          <a:noFill/>
        </p:spPr>
      </p:pic>
      <p:pic>
        <p:nvPicPr>
          <p:cNvPr id="134" name="Picture 3" descr="C:\Documents and Settings\jbair\Local Settings\Temporary Internet Files\Content.IE5\9BER1MNQ\MC900140395[1].wmf"/>
          <p:cNvPicPr>
            <a:picLocks noChangeAspect="1" noChangeArrowheads="1"/>
          </p:cNvPicPr>
          <p:nvPr/>
        </p:nvPicPr>
        <p:blipFill>
          <a:blip r:embed="rId2" cstate="print"/>
          <a:srcRect/>
          <a:stretch>
            <a:fillRect/>
          </a:stretch>
        </p:blipFill>
        <p:spPr bwMode="auto">
          <a:xfrm>
            <a:off x="8305800" y="4495800"/>
            <a:ext cx="528766" cy="533400"/>
          </a:xfrm>
          <a:prstGeom prst="rect">
            <a:avLst/>
          </a:prstGeom>
          <a:noFill/>
        </p:spPr>
      </p:pic>
      <p:pic>
        <p:nvPicPr>
          <p:cNvPr id="135" name="Picture 3" descr="C:\Documents and Settings\jbair\Local Settings\Temporary Internet Files\Content.IE5\9BER1MNQ\MC900140395[1].wmf"/>
          <p:cNvPicPr>
            <a:picLocks noChangeAspect="1" noChangeArrowheads="1"/>
          </p:cNvPicPr>
          <p:nvPr/>
        </p:nvPicPr>
        <p:blipFill>
          <a:blip r:embed="rId2" cstate="print"/>
          <a:srcRect/>
          <a:stretch>
            <a:fillRect/>
          </a:stretch>
        </p:blipFill>
        <p:spPr bwMode="auto">
          <a:xfrm>
            <a:off x="8305800" y="4495800"/>
            <a:ext cx="528766" cy="533400"/>
          </a:xfrm>
          <a:prstGeom prst="rect">
            <a:avLst/>
          </a:prstGeom>
          <a:noFill/>
        </p:spPr>
      </p:pic>
      <p:pic>
        <p:nvPicPr>
          <p:cNvPr id="136" name="Picture 3" descr="C:\Documents and Settings\jbair\Local Settings\Temporary Internet Files\Content.IE5\9BER1MNQ\MC900140395[1].wmf"/>
          <p:cNvPicPr>
            <a:picLocks noChangeAspect="1" noChangeArrowheads="1"/>
          </p:cNvPicPr>
          <p:nvPr/>
        </p:nvPicPr>
        <p:blipFill>
          <a:blip r:embed="rId2" cstate="print"/>
          <a:srcRect/>
          <a:stretch>
            <a:fillRect/>
          </a:stretch>
        </p:blipFill>
        <p:spPr bwMode="auto">
          <a:xfrm>
            <a:off x="8305800" y="4495800"/>
            <a:ext cx="528766" cy="533400"/>
          </a:xfrm>
          <a:prstGeom prst="rect">
            <a:avLst/>
          </a:prstGeom>
          <a:noFill/>
        </p:spPr>
      </p:pic>
      <p:pic>
        <p:nvPicPr>
          <p:cNvPr id="137" name="Picture 3" descr="C:\Documents and Settings\jbair\Local Settings\Temporary Internet Files\Content.IE5\9BER1MNQ\MC900140395[1].wmf"/>
          <p:cNvPicPr>
            <a:picLocks noChangeAspect="1" noChangeArrowheads="1"/>
          </p:cNvPicPr>
          <p:nvPr/>
        </p:nvPicPr>
        <p:blipFill>
          <a:blip r:embed="rId2" cstate="print"/>
          <a:srcRect/>
          <a:stretch>
            <a:fillRect/>
          </a:stretch>
        </p:blipFill>
        <p:spPr bwMode="auto">
          <a:xfrm>
            <a:off x="8305800" y="4495800"/>
            <a:ext cx="528766" cy="533400"/>
          </a:xfrm>
          <a:prstGeom prst="rect">
            <a:avLst/>
          </a:prstGeom>
          <a:noFill/>
        </p:spPr>
      </p:pic>
      <p:pic>
        <p:nvPicPr>
          <p:cNvPr id="138" name="Picture 3" descr="C:\Documents and Settings\jbair\Local Settings\Temporary Internet Files\Content.IE5\9BER1MNQ\MC900140395[1].wmf"/>
          <p:cNvPicPr>
            <a:picLocks noChangeAspect="1" noChangeArrowheads="1"/>
          </p:cNvPicPr>
          <p:nvPr/>
        </p:nvPicPr>
        <p:blipFill>
          <a:blip r:embed="rId2" cstate="print"/>
          <a:srcRect/>
          <a:stretch>
            <a:fillRect/>
          </a:stretch>
        </p:blipFill>
        <p:spPr bwMode="auto">
          <a:xfrm>
            <a:off x="8305800" y="4495800"/>
            <a:ext cx="528766" cy="533400"/>
          </a:xfrm>
          <a:prstGeom prst="rect">
            <a:avLst/>
          </a:prstGeom>
          <a:noFill/>
        </p:spPr>
      </p:pic>
      <p:pic>
        <p:nvPicPr>
          <p:cNvPr id="139" name="Picture 3" descr="C:\Documents and Settings\jbair\Local Settings\Temporary Internet Files\Content.IE5\9BER1MNQ\MC900140395[1].wmf"/>
          <p:cNvPicPr>
            <a:picLocks noChangeAspect="1" noChangeArrowheads="1"/>
          </p:cNvPicPr>
          <p:nvPr/>
        </p:nvPicPr>
        <p:blipFill>
          <a:blip r:embed="rId2" cstate="print"/>
          <a:srcRect/>
          <a:stretch>
            <a:fillRect/>
          </a:stretch>
        </p:blipFill>
        <p:spPr bwMode="auto">
          <a:xfrm>
            <a:off x="8305800" y="4495800"/>
            <a:ext cx="528766" cy="533400"/>
          </a:xfrm>
          <a:prstGeom prst="rect">
            <a:avLst/>
          </a:prstGeom>
          <a:noFill/>
        </p:spPr>
      </p:pic>
      <p:pic>
        <p:nvPicPr>
          <p:cNvPr id="140" name="Picture 3" descr="C:\Documents and Settings\jbair\Local Settings\Temporary Internet Files\Content.IE5\9BER1MNQ\MC900140395[1].wmf"/>
          <p:cNvPicPr>
            <a:picLocks noChangeAspect="1" noChangeArrowheads="1"/>
          </p:cNvPicPr>
          <p:nvPr/>
        </p:nvPicPr>
        <p:blipFill>
          <a:blip r:embed="rId2" cstate="print"/>
          <a:srcRect/>
          <a:stretch>
            <a:fillRect/>
          </a:stretch>
        </p:blipFill>
        <p:spPr bwMode="auto">
          <a:xfrm>
            <a:off x="8305800" y="4495800"/>
            <a:ext cx="528766" cy="533400"/>
          </a:xfrm>
          <a:prstGeom prst="rect">
            <a:avLst/>
          </a:prstGeom>
          <a:noFill/>
        </p:spPr>
      </p:pic>
      <p:pic>
        <p:nvPicPr>
          <p:cNvPr id="141" name="Picture 3" descr="C:\Documents and Settings\jbair\Local Settings\Temporary Internet Files\Content.IE5\9BER1MNQ\MC900140395[1].wmf"/>
          <p:cNvPicPr>
            <a:picLocks noChangeAspect="1" noChangeArrowheads="1"/>
          </p:cNvPicPr>
          <p:nvPr/>
        </p:nvPicPr>
        <p:blipFill>
          <a:blip r:embed="rId2" cstate="print"/>
          <a:srcRect/>
          <a:stretch>
            <a:fillRect/>
          </a:stretch>
        </p:blipFill>
        <p:spPr bwMode="auto">
          <a:xfrm>
            <a:off x="8305800" y="4495800"/>
            <a:ext cx="528766" cy="533400"/>
          </a:xfrm>
          <a:prstGeom prst="rect">
            <a:avLst/>
          </a:prstGeom>
          <a:noFill/>
        </p:spPr>
      </p:pic>
      <p:pic>
        <p:nvPicPr>
          <p:cNvPr id="142" name="Picture 3" descr="C:\Documents and Settings\jbair\Local Settings\Temporary Internet Files\Content.IE5\9BER1MNQ\MC900140395[1].wmf"/>
          <p:cNvPicPr>
            <a:picLocks noChangeAspect="1" noChangeArrowheads="1"/>
          </p:cNvPicPr>
          <p:nvPr/>
        </p:nvPicPr>
        <p:blipFill>
          <a:blip r:embed="rId2" cstate="print"/>
          <a:srcRect/>
          <a:stretch>
            <a:fillRect/>
          </a:stretch>
        </p:blipFill>
        <p:spPr bwMode="auto">
          <a:xfrm>
            <a:off x="8305800" y="4495800"/>
            <a:ext cx="528766" cy="533400"/>
          </a:xfrm>
          <a:prstGeom prst="rect">
            <a:avLst/>
          </a:prstGeom>
          <a:noFill/>
        </p:spPr>
      </p:pic>
      <p:pic>
        <p:nvPicPr>
          <p:cNvPr id="144" name="Picture 3" descr="C:\Documents and Settings\jbair\Local Settings\Temporary Internet Files\Content.IE5\9BER1MNQ\MC900140395[1].wmf"/>
          <p:cNvPicPr>
            <a:picLocks noChangeAspect="1" noChangeArrowheads="1"/>
          </p:cNvPicPr>
          <p:nvPr/>
        </p:nvPicPr>
        <p:blipFill>
          <a:blip r:embed="rId2" cstate="print"/>
          <a:srcRect/>
          <a:stretch>
            <a:fillRect/>
          </a:stretch>
        </p:blipFill>
        <p:spPr bwMode="auto">
          <a:xfrm>
            <a:off x="8382000" y="5486400"/>
            <a:ext cx="346194" cy="349227"/>
          </a:xfrm>
          <a:prstGeom prst="rect">
            <a:avLst/>
          </a:prstGeom>
          <a:noFill/>
        </p:spPr>
      </p:pic>
      <p:pic>
        <p:nvPicPr>
          <p:cNvPr id="145" name="Picture 3" descr="C:\Documents and Settings\jbair\Local Settings\Temporary Internet Files\Content.IE5\9BER1MNQ\MC900140395[1].wmf"/>
          <p:cNvPicPr>
            <a:picLocks noChangeAspect="1" noChangeArrowheads="1"/>
          </p:cNvPicPr>
          <p:nvPr/>
        </p:nvPicPr>
        <p:blipFill>
          <a:blip r:embed="rId2" cstate="print"/>
          <a:srcRect/>
          <a:stretch>
            <a:fillRect/>
          </a:stretch>
        </p:blipFill>
        <p:spPr bwMode="auto">
          <a:xfrm>
            <a:off x="8382000" y="5562600"/>
            <a:ext cx="346194" cy="349227"/>
          </a:xfrm>
          <a:prstGeom prst="rect">
            <a:avLst/>
          </a:prstGeom>
          <a:noFill/>
        </p:spPr>
      </p:pic>
      <p:pic>
        <p:nvPicPr>
          <p:cNvPr id="146" name="Picture 3" descr="C:\Documents and Settings\jbair\Local Settings\Temporary Internet Files\Content.IE5\9BER1MNQ\MC900140395[1].wmf"/>
          <p:cNvPicPr>
            <a:picLocks noChangeAspect="1" noChangeArrowheads="1"/>
          </p:cNvPicPr>
          <p:nvPr/>
        </p:nvPicPr>
        <p:blipFill>
          <a:blip r:embed="rId2" cstate="print"/>
          <a:srcRect/>
          <a:stretch>
            <a:fillRect/>
          </a:stretch>
        </p:blipFill>
        <p:spPr bwMode="auto">
          <a:xfrm>
            <a:off x="8382000" y="5562600"/>
            <a:ext cx="346194" cy="349227"/>
          </a:xfrm>
          <a:prstGeom prst="rect">
            <a:avLst/>
          </a:prstGeom>
          <a:noFill/>
        </p:spPr>
      </p:pic>
      <p:pic>
        <p:nvPicPr>
          <p:cNvPr id="147" name="Picture 3" descr="C:\Documents and Settings\jbair\Local Settings\Temporary Internet Files\Content.IE5\9BER1MNQ\MC900140395[1].wmf"/>
          <p:cNvPicPr>
            <a:picLocks noChangeAspect="1" noChangeArrowheads="1"/>
          </p:cNvPicPr>
          <p:nvPr/>
        </p:nvPicPr>
        <p:blipFill>
          <a:blip r:embed="rId2" cstate="print"/>
          <a:srcRect/>
          <a:stretch>
            <a:fillRect/>
          </a:stretch>
        </p:blipFill>
        <p:spPr bwMode="auto">
          <a:xfrm>
            <a:off x="8382000" y="5518173"/>
            <a:ext cx="346194" cy="349227"/>
          </a:xfrm>
          <a:prstGeom prst="rect">
            <a:avLst/>
          </a:prstGeom>
          <a:noFill/>
        </p:spPr>
      </p:pic>
      <p:pic>
        <p:nvPicPr>
          <p:cNvPr id="148" name="Picture 3" descr="C:\Documents and Settings\jbair\Local Settings\Temporary Internet Files\Content.IE5\9BER1MNQ\MC900140395[1].wmf"/>
          <p:cNvPicPr>
            <a:picLocks noChangeAspect="1" noChangeArrowheads="1"/>
          </p:cNvPicPr>
          <p:nvPr/>
        </p:nvPicPr>
        <p:blipFill>
          <a:blip r:embed="rId2" cstate="print"/>
          <a:srcRect/>
          <a:stretch>
            <a:fillRect/>
          </a:stretch>
        </p:blipFill>
        <p:spPr bwMode="auto">
          <a:xfrm>
            <a:off x="8382000" y="5562600"/>
            <a:ext cx="346194" cy="349227"/>
          </a:xfrm>
          <a:prstGeom prst="rect">
            <a:avLst/>
          </a:prstGeom>
          <a:noFill/>
        </p:spPr>
      </p:pic>
      <p:pic>
        <p:nvPicPr>
          <p:cNvPr id="149" name="Picture 3" descr="C:\Documents and Settings\jbair\Local Settings\Temporary Internet Files\Content.IE5\9BER1MNQ\MC900140395[1].wmf"/>
          <p:cNvPicPr>
            <a:picLocks noChangeAspect="1" noChangeArrowheads="1"/>
          </p:cNvPicPr>
          <p:nvPr/>
        </p:nvPicPr>
        <p:blipFill>
          <a:blip r:embed="rId2" cstate="print"/>
          <a:srcRect/>
          <a:stretch>
            <a:fillRect/>
          </a:stretch>
        </p:blipFill>
        <p:spPr bwMode="auto">
          <a:xfrm>
            <a:off x="8382000" y="5518173"/>
            <a:ext cx="346194" cy="349227"/>
          </a:xfrm>
          <a:prstGeom prst="rect">
            <a:avLst/>
          </a:prstGeom>
          <a:noFill/>
        </p:spPr>
      </p:pic>
      <p:pic>
        <p:nvPicPr>
          <p:cNvPr id="150" name="Picture 3" descr="C:\Documents and Settings\jbair\Local Settings\Temporary Internet Files\Content.IE5\9BER1MNQ\MC900140395[1].wmf"/>
          <p:cNvPicPr>
            <a:picLocks noChangeAspect="1" noChangeArrowheads="1"/>
          </p:cNvPicPr>
          <p:nvPr/>
        </p:nvPicPr>
        <p:blipFill>
          <a:blip r:embed="rId2" cstate="print"/>
          <a:srcRect/>
          <a:stretch>
            <a:fillRect/>
          </a:stretch>
        </p:blipFill>
        <p:spPr bwMode="auto">
          <a:xfrm>
            <a:off x="8382000" y="5562600"/>
            <a:ext cx="346194" cy="349227"/>
          </a:xfrm>
          <a:prstGeom prst="rect">
            <a:avLst/>
          </a:prstGeom>
          <a:noFill/>
        </p:spPr>
      </p:pic>
      <p:pic>
        <p:nvPicPr>
          <p:cNvPr id="151" name="Picture 3" descr="C:\Documents and Settings\jbair\Local Settings\Temporary Internet Files\Content.IE5\9BER1MNQ\MC900140395[1].wmf"/>
          <p:cNvPicPr>
            <a:picLocks noChangeAspect="1" noChangeArrowheads="1"/>
          </p:cNvPicPr>
          <p:nvPr/>
        </p:nvPicPr>
        <p:blipFill>
          <a:blip r:embed="rId2" cstate="print"/>
          <a:srcRect/>
          <a:stretch>
            <a:fillRect/>
          </a:stretch>
        </p:blipFill>
        <p:spPr bwMode="auto">
          <a:xfrm>
            <a:off x="8382000" y="5518173"/>
            <a:ext cx="346194" cy="349227"/>
          </a:xfrm>
          <a:prstGeom prst="rect">
            <a:avLst/>
          </a:prstGeom>
          <a:noFill/>
        </p:spPr>
      </p:pic>
      <p:pic>
        <p:nvPicPr>
          <p:cNvPr id="112" name="Picture 3" descr="C:\Documents and Settings\jbair\Local Settings\Temporary Internet Files\Content.IE5\9BER1MNQ\MC900140395[1].wmf"/>
          <p:cNvPicPr>
            <a:picLocks noChangeAspect="1" noChangeArrowheads="1"/>
          </p:cNvPicPr>
          <p:nvPr/>
        </p:nvPicPr>
        <p:blipFill>
          <a:blip r:embed="rId2" cstate="print"/>
          <a:srcRect/>
          <a:stretch>
            <a:fillRect/>
          </a:stretch>
        </p:blipFill>
        <p:spPr bwMode="auto">
          <a:xfrm>
            <a:off x="7958998" y="328613"/>
            <a:ext cx="1185002" cy="1195387"/>
          </a:xfrm>
          <a:prstGeom prst="rect">
            <a:avLst/>
          </a:prstGeom>
          <a:noFill/>
        </p:spPr>
      </p:pic>
      <p:pic>
        <p:nvPicPr>
          <p:cNvPr id="113" name="Picture 3" descr="C:\Documents and Settings\jbair\Local Settings\Temporary Internet Files\Content.IE5\9BER1MNQ\MC900140395[1].wmf"/>
          <p:cNvPicPr>
            <a:picLocks noChangeAspect="1" noChangeArrowheads="1"/>
          </p:cNvPicPr>
          <p:nvPr/>
        </p:nvPicPr>
        <p:blipFill>
          <a:blip r:embed="rId2" cstate="print"/>
          <a:srcRect/>
          <a:stretch>
            <a:fillRect/>
          </a:stretch>
        </p:blipFill>
        <p:spPr bwMode="auto">
          <a:xfrm>
            <a:off x="8077200" y="1905000"/>
            <a:ext cx="882850" cy="890587"/>
          </a:xfrm>
          <a:prstGeom prst="rect">
            <a:avLst/>
          </a:prstGeom>
          <a:noFill/>
        </p:spPr>
      </p:pic>
      <p:pic>
        <p:nvPicPr>
          <p:cNvPr id="118" name="Picture 3" descr="C:\Documents and Settings\jbair\Local Settings\Temporary Internet Files\Content.IE5\9BER1MNQ\MC900140395[1].wmf"/>
          <p:cNvPicPr>
            <a:picLocks noChangeAspect="1" noChangeArrowheads="1"/>
          </p:cNvPicPr>
          <p:nvPr/>
        </p:nvPicPr>
        <p:blipFill>
          <a:blip r:embed="rId2" cstate="print"/>
          <a:srcRect/>
          <a:stretch>
            <a:fillRect/>
          </a:stretch>
        </p:blipFill>
        <p:spPr bwMode="auto">
          <a:xfrm>
            <a:off x="8077200" y="1928813"/>
            <a:ext cx="882850" cy="890587"/>
          </a:xfrm>
          <a:prstGeom prst="rect">
            <a:avLst/>
          </a:prstGeom>
          <a:noFill/>
        </p:spPr>
      </p:pic>
      <p:pic>
        <p:nvPicPr>
          <p:cNvPr id="119" name="Picture 3" descr="C:\Documents and Settings\jbair\Local Settings\Temporary Internet Files\Content.IE5\9BER1MNQ\MC900140395[1].wmf"/>
          <p:cNvPicPr>
            <a:picLocks noChangeAspect="1" noChangeArrowheads="1"/>
          </p:cNvPicPr>
          <p:nvPr/>
        </p:nvPicPr>
        <p:blipFill>
          <a:blip r:embed="rId2" cstate="print"/>
          <a:srcRect/>
          <a:stretch>
            <a:fillRect/>
          </a:stretch>
        </p:blipFill>
        <p:spPr bwMode="auto">
          <a:xfrm>
            <a:off x="8077200" y="1905000"/>
            <a:ext cx="882850" cy="890587"/>
          </a:xfrm>
          <a:prstGeom prst="rect">
            <a:avLst/>
          </a:prstGeom>
          <a:noFill/>
        </p:spPr>
      </p:pic>
      <p:pic>
        <p:nvPicPr>
          <p:cNvPr id="126" name="Picture 3" descr="C:\Documents and Settings\jbair\Local Settings\Temporary Internet Files\Content.IE5\9BER1MNQ\MC900140395[1].wmf"/>
          <p:cNvPicPr>
            <a:picLocks noChangeAspect="1" noChangeArrowheads="1"/>
          </p:cNvPicPr>
          <p:nvPr/>
        </p:nvPicPr>
        <p:blipFill>
          <a:blip r:embed="rId2" cstate="print"/>
          <a:srcRect/>
          <a:stretch>
            <a:fillRect/>
          </a:stretch>
        </p:blipFill>
        <p:spPr bwMode="auto">
          <a:xfrm>
            <a:off x="8229600" y="3276600"/>
            <a:ext cx="679842" cy="685800"/>
          </a:xfrm>
          <a:prstGeom prst="rect">
            <a:avLst/>
          </a:prstGeom>
          <a:noFill/>
        </p:spPr>
      </p:pic>
      <p:pic>
        <p:nvPicPr>
          <p:cNvPr id="127" name="Picture 3" descr="C:\Documents and Settings\jbair\Local Settings\Temporary Internet Files\Content.IE5\9BER1MNQ\MC900140395[1].wmf"/>
          <p:cNvPicPr>
            <a:picLocks noChangeAspect="1" noChangeArrowheads="1"/>
          </p:cNvPicPr>
          <p:nvPr/>
        </p:nvPicPr>
        <p:blipFill>
          <a:blip r:embed="rId2" cstate="print"/>
          <a:srcRect/>
          <a:stretch>
            <a:fillRect/>
          </a:stretch>
        </p:blipFill>
        <p:spPr bwMode="auto">
          <a:xfrm>
            <a:off x="8229600" y="3276600"/>
            <a:ext cx="679842" cy="685800"/>
          </a:xfrm>
          <a:prstGeom prst="rect">
            <a:avLst/>
          </a:prstGeom>
          <a:noFill/>
        </p:spPr>
      </p:pic>
      <p:pic>
        <p:nvPicPr>
          <p:cNvPr id="128" name="Picture 3" descr="C:\Documents and Settings\jbair\Local Settings\Temporary Internet Files\Content.IE5\9BER1MNQ\MC900140395[1].wmf"/>
          <p:cNvPicPr>
            <a:picLocks noChangeAspect="1" noChangeArrowheads="1"/>
          </p:cNvPicPr>
          <p:nvPr/>
        </p:nvPicPr>
        <p:blipFill>
          <a:blip r:embed="rId2" cstate="print"/>
          <a:srcRect/>
          <a:stretch>
            <a:fillRect/>
          </a:stretch>
        </p:blipFill>
        <p:spPr bwMode="auto">
          <a:xfrm>
            <a:off x="8229600" y="3276600"/>
            <a:ext cx="679842" cy="685800"/>
          </a:xfrm>
          <a:prstGeom prst="rect">
            <a:avLst/>
          </a:prstGeom>
          <a:noFill/>
        </p:spPr>
      </p:pic>
      <p:pic>
        <p:nvPicPr>
          <p:cNvPr id="129" name="Picture 3" descr="C:\Documents and Settings\jbair\Local Settings\Temporary Internet Files\Content.IE5\9BER1MNQ\MC900140395[1].wmf"/>
          <p:cNvPicPr>
            <a:picLocks noChangeAspect="1" noChangeArrowheads="1"/>
          </p:cNvPicPr>
          <p:nvPr/>
        </p:nvPicPr>
        <p:blipFill>
          <a:blip r:embed="rId2" cstate="print"/>
          <a:srcRect/>
          <a:stretch>
            <a:fillRect/>
          </a:stretch>
        </p:blipFill>
        <p:spPr bwMode="auto">
          <a:xfrm>
            <a:off x="8229600" y="3276600"/>
            <a:ext cx="679842" cy="685800"/>
          </a:xfrm>
          <a:prstGeom prst="rect">
            <a:avLst/>
          </a:prstGeom>
          <a:noFill/>
        </p:spPr>
      </p:pic>
      <p:pic>
        <p:nvPicPr>
          <p:cNvPr id="130" name="Picture 3" descr="C:\Documents and Settings\jbair\Local Settings\Temporary Internet Files\Content.IE5\9BER1MNQ\MC900140395[1].wmf"/>
          <p:cNvPicPr>
            <a:picLocks noChangeAspect="1" noChangeArrowheads="1"/>
          </p:cNvPicPr>
          <p:nvPr/>
        </p:nvPicPr>
        <p:blipFill>
          <a:blip r:embed="rId2" cstate="print"/>
          <a:srcRect/>
          <a:stretch>
            <a:fillRect/>
          </a:stretch>
        </p:blipFill>
        <p:spPr bwMode="auto">
          <a:xfrm>
            <a:off x="8229600" y="3276600"/>
            <a:ext cx="679842" cy="685800"/>
          </a:xfrm>
          <a:prstGeom prst="rect">
            <a:avLst/>
          </a:prstGeom>
          <a:noFill/>
        </p:spPr>
      </p:pic>
      <p:pic>
        <p:nvPicPr>
          <p:cNvPr id="131" name="Picture 3" descr="C:\Documents and Settings\jbair\Local Settings\Temporary Internet Files\Content.IE5\9BER1MNQ\MC900140395[1].wmf"/>
          <p:cNvPicPr>
            <a:picLocks noChangeAspect="1" noChangeArrowheads="1"/>
          </p:cNvPicPr>
          <p:nvPr/>
        </p:nvPicPr>
        <p:blipFill>
          <a:blip r:embed="rId2" cstate="print"/>
          <a:srcRect/>
          <a:stretch>
            <a:fillRect/>
          </a:stretch>
        </p:blipFill>
        <p:spPr bwMode="auto">
          <a:xfrm>
            <a:off x="8229600" y="3276600"/>
            <a:ext cx="679842" cy="685800"/>
          </a:xfrm>
          <a:prstGeom prst="rect">
            <a:avLst/>
          </a:prstGeom>
          <a:noFill/>
        </p:spPr>
      </p:pic>
      <p:pic>
        <p:nvPicPr>
          <p:cNvPr id="152" name="Picture 3" descr="C:\Documents and Settings\jbair\Local Settings\Temporary Internet Files\Content.IE5\9BER1MNQ\MC900140395[1].wmf"/>
          <p:cNvPicPr>
            <a:picLocks noChangeAspect="1" noChangeArrowheads="1"/>
          </p:cNvPicPr>
          <p:nvPr/>
        </p:nvPicPr>
        <p:blipFill>
          <a:blip r:embed="rId2" cstate="print"/>
          <a:srcRect/>
          <a:stretch>
            <a:fillRect/>
          </a:stretch>
        </p:blipFill>
        <p:spPr bwMode="auto">
          <a:xfrm>
            <a:off x="8229600" y="3276600"/>
            <a:ext cx="679842" cy="685800"/>
          </a:xfrm>
          <a:prstGeom prst="rect">
            <a:avLst/>
          </a:prstGeom>
          <a:noFill/>
        </p:spPr>
      </p:pic>
      <p:pic>
        <p:nvPicPr>
          <p:cNvPr id="114" name="Picture 3" descr="C:\Documents and Settings\jbair\Local Settings\Temporary Internet Files\Content.IE5\9BER1MNQ\MC900140395[1].wmf"/>
          <p:cNvPicPr>
            <a:picLocks noChangeAspect="1" noChangeArrowheads="1"/>
          </p:cNvPicPr>
          <p:nvPr/>
        </p:nvPicPr>
        <p:blipFill>
          <a:blip r:embed="rId2" cstate="print"/>
          <a:srcRect/>
          <a:stretch>
            <a:fillRect/>
          </a:stretch>
        </p:blipFill>
        <p:spPr bwMode="auto">
          <a:xfrm>
            <a:off x="8229600" y="3276600"/>
            <a:ext cx="679842" cy="685800"/>
          </a:xfrm>
          <a:prstGeom prst="rect">
            <a:avLst/>
          </a:prstGeom>
          <a:noFill/>
        </p:spPr>
      </p:pic>
      <p:pic>
        <p:nvPicPr>
          <p:cNvPr id="120" name="Picture 3" descr="C:\Documents and Settings\jbair\Local Settings\Temporary Internet Files\Content.IE5\9BER1MNQ\MC900140395[1].wmf"/>
          <p:cNvPicPr>
            <a:picLocks noChangeAspect="1" noChangeArrowheads="1"/>
          </p:cNvPicPr>
          <p:nvPr/>
        </p:nvPicPr>
        <p:blipFill>
          <a:blip r:embed="rId2" cstate="print"/>
          <a:srcRect/>
          <a:stretch>
            <a:fillRect/>
          </a:stretch>
        </p:blipFill>
        <p:spPr bwMode="auto">
          <a:xfrm>
            <a:off x="8229600" y="3276600"/>
            <a:ext cx="679842" cy="685800"/>
          </a:xfrm>
          <a:prstGeom prst="rect">
            <a:avLst/>
          </a:prstGeom>
          <a:noFill/>
        </p:spPr>
      </p:pic>
      <p:pic>
        <p:nvPicPr>
          <p:cNvPr id="121" name="Picture 3" descr="C:\Documents and Settings\jbair\Local Settings\Temporary Internet Files\Content.IE5\9BER1MNQ\MC900140395[1].wmf"/>
          <p:cNvPicPr>
            <a:picLocks noChangeAspect="1" noChangeArrowheads="1"/>
          </p:cNvPicPr>
          <p:nvPr/>
        </p:nvPicPr>
        <p:blipFill>
          <a:blip r:embed="rId2" cstate="print"/>
          <a:srcRect/>
          <a:stretch>
            <a:fillRect/>
          </a:stretch>
        </p:blipFill>
        <p:spPr bwMode="auto">
          <a:xfrm>
            <a:off x="8229600" y="3276600"/>
            <a:ext cx="679842" cy="685800"/>
          </a:xfrm>
          <a:prstGeom prst="rect">
            <a:avLst/>
          </a:prstGeom>
          <a:noFill/>
        </p:spPr>
      </p:pic>
      <p:pic>
        <p:nvPicPr>
          <p:cNvPr id="122" name="Picture 3" descr="C:\Documents and Settings\jbair\Local Settings\Temporary Internet Files\Content.IE5\9BER1MNQ\MC900140395[1].wmf"/>
          <p:cNvPicPr>
            <a:picLocks noChangeAspect="1" noChangeArrowheads="1"/>
          </p:cNvPicPr>
          <p:nvPr/>
        </p:nvPicPr>
        <p:blipFill>
          <a:blip r:embed="rId2" cstate="print"/>
          <a:srcRect/>
          <a:stretch>
            <a:fillRect/>
          </a:stretch>
        </p:blipFill>
        <p:spPr bwMode="auto">
          <a:xfrm>
            <a:off x="8229600" y="3276600"/>
            <a:ext cx="679842" cy="685800"/>
          </a:xfrm>
          <a:prstGeom prst="rect">
            <a:avLst/>
          </a:prstGeom>
          <a:noFill/>
        </p:spPr>
      </p:pic>
      <p:pic>
        <p:nvPicPr>
          <p:cNvPr id="123" name="Picture 3" descr="C:\Documents and Settings\jbair\Local Settings\Temporary Internet Files\Content.IE5\9BER1MNQ\MC900140395[1].wmf"/>
          <p:cNvPicPr>
            <a:picLocks noChangeAspect="1" noChangeArrowheads="1"/>
          </p:cNvPicPr>
          <p:nvPr/>
        </p:nvPicPr>
        <p:blipFill>
          <a:blip r:embed="rId2" cstate="print"/>
          <a:srcRect/>
          <a:stretch>
            <a:fillRect/>
          </a:stretch>
        </p:blipFill>
        <p:spPr bwMode="auto">
          <a:xfrm>
            <a:off x="8229600" y="3276600"/>
            <a:ext cx="679842" cy="685800"/>
          </a:xfrm>
          <a:prstGeom prst="rect">
            <a:avLst/>
          </a:prstGeom>
          <a:noFill/>
        </p:spPr>
      </p:pic>
      <p:pic>
        <p:nvPicPr>
          <p:cNvPr id="124" name="Picture 3" descr="C:\Documents and Settings\jbair\Local Settings\Temporary Internet Files\Content.IE5\9BER1MNQ\MC900140395[1].wmf"/>
          <p:cNvPicPr>
            <a:picLocks noChangeAspect="1" noChangeArrowheads="1"/>
          </p:cNvPicPr>
          <p:nvPr/>
        </p:nvPicPr>
        <p:blipFill>
          <a:blip r:embed="rId2" cstate="print"/>
          <a:srcRect/>
          <a:stretch>
            <a:fillRect/>
          </a:stretch>
        </p:blipFill>
        <p:spPr bwMode="auto">
          <a:xfrm>
            <a:off x="8229600" y="3276600"/>
            <a:ext cx="679842" cy="685800"/>
          </a:xfrm>
          <a:prstGeom prst="rect">
            <a:avLst/>
          </a:prstGeom>
          <a:noFill/>
        </p:spPr>
      </p:pic>
      <p:sp>
        <p:nvSpPr>
          <p:cNvPr id="69" name="Rectangle 68"/>
          <p:cNvSpPr/>
          <p:nvPr/>
        </p:nvSpPr>
        <p:spPr>
          <a:xfrm>
            <a:off x="2308144" y="1143000"/>
            <a:ext cx="939149" cy="9144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rPr>
              <a:t>B</a:t>
            </a:r>
          </a:p>
          <a:p>
            <a:pPr algn="ctr"/>
            <a:r>
              <a:rPr lang="en-US" dirty="0" smtClean="0">
                <a:solidFill>
                  <a:schemeClr val="bg1"/>
                </a:solidFill>
              </a:rPr>
              <a:t>2.04</a:t>
            </a:r>
            <a:endParaRPr lang="en-US" dirty="0">
              <a:solidFill>
                <a:schemeClr val="bg1"/>
              </a:solidFill>
            </a:endParaRPr>
          </a:p>
        </p:txBody>
      </p:sp>
      <p:sp>
        <p:nvSpPr>
          <p:cNvPr id="70" name="Rectangle 69"/>
          <p:cNvSpPr/>
          <p:nvPr/>
        </p:nvSpPr>
        <p:spPr>
          <a:xfrm>
            <a:off x="2308144" y="2057400"/>
            <a:ext cx="939149" cy="9144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rPr>
              <a:t>Al</a:t>
            </a:r>
          </a:p>
          <a:p>
            <a:pPr algn="ctr"/>
            <a:r>
              <a:rPr lang="en-US" dirty="0" smtClean="0">
                <a:solidFill>
                  <a:schemeClr val="bg1"/>
                </a:solidFill>
              </a:rPr>
              <a:t>1.61</a:t>
            </a:r>
            <a:endParaRPr lang="en-US" dirty="0">
              <a:solidFill>
                <a:schemeClr val="bg1"/>
              </a:solidFill>
            </a:endParaRPr>
          </a:p>
        </p:txBody>
      </p:sp>
      <p:sp>
        <p:nvSpPr>
          <p:cNvPr id="71" name="Rectangle 70"/>
          <p:cNvSpPr/>
          <p:nvPr/>
        </p:nvSpPr>
        <p:spPr>
          <a:xfrm>
            <a:off x="2308144" y="2971800"/>
            <a:ext cx="939149" cy="9144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err="1" smtClean="0">
                <a:solidFill>
                  <a:schemeClr val="bg1"/>
                </a:solidFill>
              </a:rPr>
              <a:t>Ga</a:t>
            </a:r>
            <a:endParaRPr lang="en-US" dirty="0" smtClean="0">
              <a:solidFill>
                <a:schemeClr val="bg1"/>
              </a:solidFill>
            </a:endParaRPr>
          </a:p>
          <a:p>
            <a:pPr algn="ctr"/>
            <a:r>
              <a:rPr lang="en-US" dirty="0" smtClean="0">
                <a:solidFill>
                  <a:schemeClr val="bg1"/>
                </a:solidFill>
              </a:rPr>
              <a:t>1.81</a:t>
            </a:r>
            <a:endParaRPr lang="en-US" dirty="0">
              <a:solidFill>
                <a:schemeClr val="bg1"/>
              </a:solidFill>
            </a:endParaRPr>
          </a:p>
        </p:txBody>
      </p:sp>
      <p:sp>
        <p:nvSpPr>
          <p:cNvPr id="75" name="Rectangle 74"/>
          <p:cNvSpPr/>
          <p:nvPr/>
        </p:nvSpPr>
        <p:spPr>
          <a:xfrm>
            <a:off x="3247292" y="2971800"/>
            <a:ext cx="939149" cy="9144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err="1" smtClean="0">
                <a:solidFill>
                  <a:schemeClr val="bg1"/>
                </a:solidFill>
              </a:rPr>
              <a:t>Ge</a:t>
            </a:r>
            <a:endParaRPr lang="en-US" dirty="0" smtClean="0">
              <a:solidFill>
                <a:schemeClr val="bg1"/>
              </a:solidFill>
            </a:endParaRPr>
          </a:p>
          <a:p>
            <a:pPr algn="ctr"/>
            <a:r>
              <a:rPr lang="en-US" dirty="0" smtClean="0">
                <a:solidFill>
                  <a:schemeClr val="bg1"/>
                </a:solidFill>
              </a:rPr>
              <a:t>2.01</a:t>
            </a:r>
            <a:endParaRPr lang="en-US" dirty="0">
              <a:solidFill>
                <a:schemeClr val="bg1"/>
              </a:solidFill>
            </a:endParaRPr>
          </a:p>
        </p:txBody>
      </p:sp>
      <p:sp>
        <p:nvSpPr>
          <p:cNvPr id="76" name="Rectangle 75"/>
          <p:cNvSpPr/>
          <p:nvPr/>
        </p:nvSpPr>
        <p:spPr>
          <a:xfrm>
            <a:off x="3247292" y="3886200"/>
            <a:ext cx="939149" cy="9144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err="1" smtClean="0">
                <a:solidFill>
                  <a:schemeClr val="bg1"/>
                </a:solidFill>
              </a:rPr>
              <a:t>Sn</a:t>
            </a:r>
            <a:endParaRPr lang="en-US" dirty="0" smtClean="0">
              <a:solidFill>
                <a:schemeClr val="bg1"/>
              </a:solidFill>
            </a:endParaRPr>
          </a:p>
          <a:p>
            <a:pPr algn="ctr"/>
            <a:r>
              <a:rPr lang="en-US" dirty="0" smtClean="0">
                <a:solidFill>
                  <a:schemeClr val="bg1"/>
                </a:solidFill>
              </a:rPr>
              <a:t>1.96</a:t>
            </a:r>
            <a:endParaRPr lang="en-US" dirty="0">
              <a:solidFill>
                <a:schemeClr val="bg1"/>
              </a:solidFill>
            </a:endParaRPr>
          </a:p>
        </p:txBody>
      </p:sp>
      <p:sp>
        <p:nvSpPr>
          <p:cNvPr id="77" name="Rectangle 76"/>
          <p:cNvSpPr/>
          <p:nvPr/>
        </p:nvSpPr>
        <p:spPr>
          <a:xfrm>
            <a:off x="4186441" y="1143000"/>
            <a:ext cx="939149" cy="9144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rPr>
              <a:t>N</a:t>
            </a:r>
          </a:p>
          <a:p>
            <a:pPr algn="ctr"/>
            <a:r>
              <a:rPr lang="en-US" dirty="0" smtClean="0">
                <a:solidFill>
                  <a:schemeClr val="bg1"/>
                </a:solidFill>
              </a:rPr>
              <a:t>3.04</a:t>
            </a:r>
            <a:endParaRPr lang="en-US" dirty="0">
              <a:solidFill>
                <a:schemeClr val="bg1"/>
              </a:solidFill>
            </a:endParaRPr>
          </a:p>
        </p:txBody>
      </p:sp>
      <p:sp>
        <p:nvSpPr>
          <p:cNvPr id="78" name="Rectangle 77"/>
          <p:cNvSpPr/>
          <p:nvPr/>
        </p:nvSpPr>
        <p:spPr>
          <a:xfrm>
            <a:off x="4186441" y="2057400"/>
            <a:ext cx="939149" cy="9144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rPr>
              <a:t>P</a:t>
            </a:r>
          </a:p>
          <a:p>
            <a:pPr algn="ctr"/>
            <a:r>
              <a:rPr lang="en-US" dirty="0" smtClean="0">
                <a:solidFill>
                  <a:schemeClr val="bg1"/>
                </a:solidFill>
              </a:rPr>
              <a:t>2.1</a:t>
            </a:r>
            <a:endParaRPr lang="en-US" dirty="0">
              <a:solidFill>
                <a:schemeClr val="bg1"/>
              </a:solidFill>
            </a:endParaRPr>
          </a:p>
        </p:txBody>
      </p:sp>
      <p:sp>
        <p:nvSpPr>
          <p:cNvPr id="79" name="Rectangle 78"/>
          <p:cNvSpPr/>
          <p:nvPr/>
        </p:nvSpPr>
        <p:spPr>
          <a:xfrm>
            <a:off x="4186441" y="2971800"/>
            <a:ext cx="939149" cy="9144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rPr>
              <a:t>As</a:t>
            </a:r>
          </a:p>
          <a:p>
            <a:pPr algn="ctr"/>
            <a:r>
              <a:rPr lang="en-US" dirty="0" smtClean="0">
                <a:solidFill>
                  <a:schemeClr val="bg1"/>
                </a:solidFill>
              </a:rPr>
              <a:t>2.18</a:t>
            </a:r>
            <a:endParaRPr lang="en-US" dirty="0">
              <a:solidFill>
                <a:schemeClr val="bg1"/>
              </a:solidFill>
            </a:endParaRPr>
          </a:p>
        </p:txBody>
      </p:sp>
      <p:sp>
        <p:nvSpPr>
          <p:cNvPr id="81" name="Rectangle 80"/>
          <p:cNvSpPr/>
          <p:nvPr/>
        </p:nvSpPr>
        <p:spPr>
          <a:xfrm>
            <a:off x="5125590" y="1143000"/>
            <a:ext cx="939149" cy="9144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rPr>
              <a:t>O</a:t>
            </a:r>
          </a:p>
          <a:p>
            <a:pPr algn="ctr"/>
            <a:r>
              <a:rPr lang="en-US" dirty="0" smtClean="0">
                <a:solidFill>
                  <a:schemeClr val="bg1"/>
                </a:solidFill>
              </a:rPr>
              <a:t>3.44</a:t>
            </a:r>
            <a:endParaRPr lang="en-US" dirty="0">
              <a:solidFill>
                <a:schemeClr val="bg1"/>
              </a:solidFill>
            </a:endParaRPr>
          </a:p>
        </p:txBody>
      </p:sp>
      <p:sp>
        <p:nvSpPr>
          <p:cNvPr id="82" name="Rectangle 81"/>
          <p:cNvSpPr/>
          <p:nvPr/>
        </p:nvSpPr>
        <p:spPr>
          <a:xfrm>
            <a:off x="5125590" y="2057400"/>
            <a:ext cx="939149" cy="9144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rPr>
              <a:t>S</a:t>
            </a:r>
          </a:p>
          <a:p>
            <a:pPr algn="ctr"/>
            <a:r>
              <a:rPr lang="en-US" dirty="0" smtClean="0">
                <a:solidFill>
                  <a:schemeClr val="bg1"/>
                </a:solidFill>
              </a:rPr>
              <a:t>2.5</a:t>
            </a:r>
            <a:endParaRPr lang="en-US" dirty="0">
              <a:solidFill>
                <a:schemeClr val="bg1"/>
              </a:solidFill>
            </a:endParaRPr>
          </a:p>
        </p:txBody>
      </p:sp>
      <p:sp>
        <p:nvSpPr>
          <p:cNvPr id="83" name="Rectangle 82"/>
          <p:cNvSpPr/>
          <p:nvPr/>
        </p:nvSpPr>
        <p:spPr>
          <a:xfrm>
            <a:off x="5125590" y="2971800"/>
            <a:ext cx="939149" cy="9144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rPr>
              <a:t>Se</a:t>
            </a:r>
          </a:p>
          <a:p>
            <a:pPr algn="ctr"/>
            <a:r>
              <a:rPr lang="en-US" dirty="0" smtClean="0">
                <a:solidFill>
                  <a:schemeClr val="bg1"/>
                </a:solidFill>
              </a:rPr>
              <a:t>2.55</a:t>
            </a:r>
            <a:endParaRPr lang="en-US" dirty="0">
              <a:solidFill>
                <a:schemeClr val="bg1"/>
              </a:solidFill>
            </a:endParaRPr>
          </a:p>
        </p:txBody>
      </p:sp>
      <p:sp>
        <p:nvSpPr>
          <p:cNvPr id="84" name="Rectangle 83"/>
          <p:cNvSpPr/>
          <p:nvPr/>
        </p:nvSpPr>
        <p:spPr>
          <a:xfrm>
            <a:off x="5125590" y="3886200"/>
            <a:ext cx="939149" cy="9144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rPr>
              <a:t>Te</a:t>
            </a:r>
          </a:p>
          <a:p>
            <a:pPr algn="ctr"/>
            <a:r>
              <a:rPr lang="en-US" dirty="0" smtClean="0">
                <a:solidFill>
                  <a:schemeClr val="bg1"/>
                </a:solidFill>
              </a:rPr>
              <a:t>2.1</a:t>
            </a:r>
            <a:endParaRPr lang="en-US" dirty="0">
              <a:solidFill>
                <a:schemeClr val="bg1"/>
              </a:solidFill>
            </a:endParaRPr>
          </a:p>
        </p:txBody>
      </p:sp>
      <p:sp>
        <p:nvSpPr>
          <p:cNvPr id="86" name="Rectangle 85"/>
          <p:cNvSpPr/>
          <p:nvPr/>
        </p:nvSpPr>
        <p:spPr>
          <a:xfrm>
            <a:off x="6064738" y="2057400"/>
            <a:ext cx="939149" cy="9144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err="1" smtClean="0">
                <a:solidFill>
                  <a:schemeClr val="bg1"/>
                </a:solidFill>
              </a:rPr>
              <a:t>Cl</a:t>
            </a:r>
            <a:endParaRPr lang="en-US" dirty="0" smtClean="0">
              <a:solidFill>
                <a:schemeClr val="bg1"/>
              </a:solidFill>
            </a:endParaRPr>
          </a:p>
          <a:p>
            <a:pPr algn="ctr"/>
            <a:r>
              <a:rPr lang="en-US" dirty="0" smtClean="0">
                <a:solidFill>
                  <a:schemeClr val="bg1"/>
                </a:solidFill>
              </a:rPr>
              <a:t>3.16</a:t>
            </a:r>
            <a:endParaRPr lang="en-US" dirty="0">
              <a:solidFill>
                <a:schemeClr val="bg1"/>
              </a:solidFill>
            </a:endParaRPr>
          </a:p>
        </p:txBody>
      </p:sp>
      <p:sp>
        <p:nvSpPr>
          <p:cNvPr id="87" name="Rectangle 86"/>
          <p:cNvSpPr/>
          <p:nvPr/>
        </p:nvSpPr>
        <p:spPr>
          <a:xfrm>
            <a:off x="6064738" y="2971800"/>
            <a:ext cx="939149" cy="9144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rPr>
              <a:t>Br</a:t>
            </a:r>
          </a:p>
          <a:p>
            <a:pPr algn="ctr"/>
            <a:r>
              <a:rPr lang="en-US" dirty="0" smtClean="0">
                <a:solidFill>
                  <a:schemeClr val="bg1"/>
                </a:solidFill>
              </a:rPr>
              <a:t>2.96</a:t>
            </a:r>
            <a:endParaRPr lang="en-US" dirty="0">
              <a:solidFill>
                <a:schemeClr val="bg1"/>
              </a:solidFill>
            </a:endParaRPr>
          </a:p>
        </p:txBody>
      </p:sp>
      <p:sp>
        <p:nvSpPr>
          <p:cNvPr id="88" name="Rectangle 87"/>
          <p:cNvSpPr/>
          <p:nvPr/>
        </p:nvSpPr>
        <p:spPr>
          <a:xfrm>
            <a:off x="6064738" y="3886200"/>
            <a:ext cx="939149" cy="9144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rPr>
              <a:t>I</a:t>
            </a:r>
          </a:p>
          <a:p>
            <a:pPr algn="ctr"/>
            <a:r>
              <a:rPr lang="en-US" dirty="0" smtClean="0">
                <a:solidFill>
                  <a:schemeClr val="bg1"/>
                </a:solidFill>
              </a:rPr>
              <a:t>2.66</a:t>
            </a:r>
            <a:endParaRPr lang="en-US" dirty="0">
              <a:solidFill>
                <a:schemeClr val="bg1"/>
              </a:solidFill>
            </a:endParaRPr>
          </a:p>
        </p:txBody>
      </p:sp>
      <p:sp>
        <p:nvSpPr>
          <p:cNvPr id="89" name="Rectangle 88"/>
          <p:cNvSpPr/>
          <p:nvPr/>
        </p:nvSpPr>
        <p:spPr>
          <a:xfrm>
            <a:off x="7003887" y="228600"/>
            <a:ext cx="939149" cy="9144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rPr>
              <a:t>He</a:t>
            </a:r>
          </a:p>
          <a:p>
            <a:pPr algn="ctr"/>
            <a:endParaRPr lang="en-US" dirty="0">
              <a:solidFill>
                <a:schemeClr val="bg1"/>
              </a:solidFill>
            </a:endParaRPr>
          </a:p>
        </p:txBody>
      </p:sp>
      <p:sp>
        <p:nvSpPr>
          <p:cNvPr id="92" name="Rectangle 91"/>
          <p:cNvSpPr/>
          <p:nvPr/>
        </p:nvSpPr>
        <p:spPr>
          <a:xfrm>
            <a:off x="7003887" y="2971800"/>
            <a:ext cx="939149" cy="9144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rPr>
              <a:t>Kr</a:t>
            </a:r>
            <a:endParaRPr lang="en-US" dirty="0">
              <a:solidFill>
                <a:schemeClr val="bg1"/>
              </a:solidFill>
            </a:endParaRPr>
          </a:p>
        </p:txBody>
      </p:sp>
      <p:sp>
        <p:nvSpPr>
          <p:cNvPr id="97" name="Rectangle 96"/>
          <p:cNvSpPr/>
          <p:nvPr/>
        </p:nvSpPr>
        <p:spPr>
          <a:xfrm>
            <a:off x="5125590" y="4800600"/>
            <a:ext cx="939149" cy="9144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rPr>
              <a:t>Po</a:t>
            </a:r>
          </a:p>
          <a:p>
            <a:pPr algn="ctr"/>
            <a:r>
              <a:rPr lang="en-US" dirty="0">
                <a:solidFill>
                  <a:schemeClr val="bg1"/>
                </a:solidFill>
              </a:rPr>
              <a:t>2</a:t>
            </a:r>
          </a:p>
        </p:txBody>
      </p:sp>
      <p:sp>
        <p:nvSpPr>
          <p:cNvPr id="104" name="Rectangle 103"/>
          <p:cNvSpPr/>
          <p:nvPr/>
        </p:nvSpPr>
        <p:spPr>
          <a:xfrm>
            <a:off x="228600" y="2971800"/>
            <a:ext cx="939149" cy="9144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rPr>
              <a:t>K</a:t>
            </a:r>
          </a:p>
          <a:p>
            <a:pPr algn="ctr"/>
            <a:r>
              <a:rPr lang="en-US" dirty="0" smtClean="0">
                <a:solidFill>
                  <a:schemeClr val="bg1"/>
                </a:solidFill>
              </a:rPr>
              <a:t>.82</a:t>
            </a:r>
            <a:endParaRPr lang="en-US" dirty="0">
              <a:solidFill>
                <a:schemeClr val="bg1"/>
              </a:solidFill>
            </a:endParaRPr>
          </a:p>
        </p:txBody>
      </p:sp>
      <p:sp>
        <p:nvSpPr>
          <p:cNvPr id="105" name="Rectangle 104"/>
          <p:cNvSpPr/>
          <p:nvPr/>
        </p:nvSpPr>
        <p:spPr>
          <a:xfrm>
            <a:off x="228600" y="3886200"/>
            <a:ext cx="939149" cy="9144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err="1" smtClean="0">
                <a:solidFill>
                  <a:schemeClr val="bg1"/>
                </a:solidFill>
              </a:rPr>
              <a:t>Rb</a:t>
            </a:r>
            <a:r>
              <a:rPr lang="en-US" dirty="0" smtClean="0">
                <a:solidFill>
                  <a:schemeClr val="bg1"/>
                </a:solidFill>
              </a:rPr>
              <a:t> </a:t>
            </a:r>
          </a:p>
          <a:p>
            <a:pPr algn="ctr"/>
            <a:r>
              <a:rPr lang="en-US" dirty="0" smtClean="0">
                <a:solidFill>
                  <a:schemeClr val="bg1"/>
                </a:solidFill>
              </a:rPr>
              <a:t>.82</a:t>
            </a:r>
            <a:endParaRPr lang="en-US" dirty="0">
              <a:solidFill>
                <a:schemeClr val="bg1"/>
              </a:solidFill>
            </a:endParaRPr>
          </a:p>
        </p:txBody>
      </p:sp>
      <p:sp>
        <p:nvSpPr>
          <p:cNvPr id="107" name="Rectangle 106"/>
          <p:cNvSpPr/>
          <p:nvPr/>
        </p:nvSpPr>
        <p:spPr>
          <a:xfrm>
            <a:off x="1167749" y="1143000"/>
            <a:ext cx="939149" cy="9144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rPr>
              <a:t>Be</a:t>
            </a:r>
          </a:p>
          <a:p>
            <a:pPr algn="ctr"/>
            <a:r>
              <a:rPr lang="en-US" dirty="0" smtClean="0">
                <a:solidFill>
                  <a:schemeClr val="bg1"/>
                </a:solidFill>
              </a:rPr>
              <a:t>1.57</a:t>
            </a:r>
            <a:endParaRPr lang="en-US" dirty="0">
              <a:solidFill>
                <a:schemeClr val="bg1"/>
              </a:solidFill>
            </a:endParaRPr>
          </a:p>
        </p:txBody>
      </p:sp>
      <p:sp>
        <p:nvSpPr>
          <p:cNvPr id="108" name="Rectangle 107"/>
          <p:cNvSpPr/>
          <p:nvPr/>
        </p:nvSpPr>
        <p:spPr>
          <a:xfrm>
            <a:off x="1167749" y="2057400"/>
            <a:ext cx="939149" cy="9144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rPr>
              <a:t>Mg</a:t>
            </a:r>
          </a:p>
          <a:p>
            <a:pPr algn="ctr"/>
            <a:r>
              <a:rPr lang="en-US" dirty="0" smtClean="0">
                <a:solidFill>
                  <a:schemeClr val="bg1"/>
                </a:solidFill>
              </a:rPr>
              <a:t>1.31</a:t>
            </a:r>
            <a:endParaRPr lang="en-US" dirty="0">
              <a:solidFill>
                <a:schemeClr val="bg1"/>
              </a:solidFill>
            </a:endParaRPr>
          </a:p>
        </p:txBody>
      </p:sp>
      <p:sp>
        <p:nvSpPr>
          <p:cNvPr id="109" name="Rectangle 108"/>
          <p:cNvSpPr/>
          <p:nvPr/>
        </p:nvSpPr>
        <p:spPr>
          <a:xfrm>
            <a:off x="1167749" y="2971800"/>
            <a:ext cx="939149" cy="9144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rPr>
              <a:t>Ca</a:t>
            </a:r>
          </a:p>
          <a:p>
            <a:pPr algn="ctr"/>
            <a:r>
              <a:rPr lang="en-US" dirty="0">
                <a:solidFill>
                  <a:schemeClr val="bg1"/>
                </a:solidFill>
              </a:rPr>
              <a:t>1</a:t>
            </a:r>
          </a:p>
        </p:txBody>
      </p:sp>
      <p:sp>
        <p:nvSpPr>
          <p:cNvPr id="110" name="Rectangle 109"/>
          <p:cNvSpPr/>
          <p:nvPr/>
        </p:nvSpPr>
        <p:spPr>
          <a:xfrm>
            <a:off x="1167749" y="3886200"/>
            <a:ext cx="939149" cy="9144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err="1" smtClean="0">
                <a:solidFill>
                  <a:schemeClr val="bg1"/>
                </a:solidFill>
              </a:rPr>
              <a:t>Sr</a:t>
            </a:r>
            <a:endParaRPr lang="en-US" dirty="0" smtClean="0">
              <a:solidFill>
                <a:schemeClr val="bg1"/>
              </a:solidFill>
            </a:endParaRPr>
          </a:p>
          <a:p>
            <a:pPr algn="ctr"/>
            <a:r>
              <a:rPr lang="en-US" dirty="0" smtClean="0">
                <a:solidFill>
                  <a:schemeClr val="bg1"/>
                </a:solidFill>
              </a:rPr>
              <a:t>.95</a:t>
            </a:r>
            <a:endParaRPr lang="en-US" dirty="0">
              <a:solidFill>
                <a:schemeClr val="bg1"/>
              </a:solidFill>
            </a:endParaRPr>
          </a:p>
        </p:txBody>
      </p:sp>
      <p:sp>
        <p:nvSpPr>
          <p:cNvPr id="111" name="Rectangle 110"/>
          <p:cNvSpPr/>
          <p:nvPr/>
        </p:nvSpPr>
        <p:spPr>
          <a:xfrm>
            <a:off x="1167749" y="4800600"/>
            <a:ext cx="939149" cy="9144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err="1" smtClean="0">
                <a:solidFill>
                  <a:schemeClr val="bg1"/>
                </a:solidFill>
              </a:rPr>
              <a:t>Ba</a:t>
            </a:r>
            <a:endParaRPr lang="en-US" dirty="0" smtClean="0">
              <a:solidFill>
                <a:schemeClr val="bg1"/>
              </a:solidFill>
            </a:endParaRPr>
          </a:p>
          <a:p>
            <a:pPr algn="ctr"/>
            <a:r>
              <a:rPr lang="en-US" dirty="0" smtClean="0">
                <a:solidFill>
                  <a:schemeClr val="bg1"/>
                </a:solidFill>
              </a:rPr>
              <a:t>.89</a:t>
            </a:r>
            <a:endParaRPr lang="en-US" dirty="0">
              <a:solidFill>
                <a:schemeClr val="bg1"/>
              </a:solidFill>
            </a:endParaRPr>
          </a:p>
        </p:txBody>
      </p:sp>
      <p:sp>
        <p:nvSpPr>
          <p:cNvPr id="49" name="TextBox 48"/>
          <p:cNvSpPr txBox="1"/>
          <p:nvPr/>
        </p:nvSpPr>
        <p:spPr>
          <a:xfrm>
            <a:off x="2106897" y="5715000"/>
            <a:ext cx="3989103" cy="707886"/>
          </a:xfrm>
          <a:prstGeom prst="rect">
            <a:avLst/>
          </a:prstGeom>
          <a:noFill/>
        </p:spPr>
        <p:txBody>
          <a:bodyPr wrap="square" rtlCol="0">
            <a:spAutoFit/>
          </a:bodyPr>
          <a:lstStyle/>
          <a:p>
            <a:r>
              <a:rPr lang="en-US" sz="4000" b="1" dirty="0" err="1" smtClean="0"/>
              <a:t>Electronegativity</a:t>
            </a:r>
            <a:endParaRPr lang="en-US" sz="4000" b="1" dirty="0"/>
          </a:p>
        </p:txBody>
      </p:sp>
      <p:sp>
        <p:nvSpPr>
          <p:cNvPr id="50" name="TextBox 49"/>
          <p:cNvSpPr txBox="1"/>
          <p:nvPr/>
        </p:nvSpPr>
        <p:spPr>
          <a:xfrm>
            <a:off x="1368995" y="228600"/>
            <a:ext cx="5500728" cy="646331"/>
          </a:xfrm>
          <a:prstGeom prst="rect">
            <a:avLst/>
          </a:prstGeom>
          <a:noFill/>
        </p:spPr>
        <p:txBody>
          <a:bodyPr wrap="square" rtlCol="0">
            <a:spAutoFit/>
          </a:bodyPr>
          <a:lstStyle/>
          <a:p>
            <a:r>
              <a:rPr lang="en-US" dirty="0" smtClean="0"/>
              <a:t>How strongly </a:t>
            </a:r>
            <a:r>
              <a:rPr lang="en-US" dirty="0" smtClean="0"/>
              <a:t>atoms attract electrons to themselves when bonding.</a:t>
            </a:r>
            <a:endParaRPr lang="en-US" dirty="0"/>
          </a:p>
        </p:txBody>
      </p:sp>
      <p:sp>
        <p:nvSpPr>
          <p:cNvPr id="90" name="Rectangle 89"/>
          <p:cNvSpPr/>
          <p:nvPr/>
        </p:nvSpPr>
        <p:spPr>
          <a:xfrm>
            <a:off x="7003887" y="1143000"/>
            <a:ext cx="939149" cy="9144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rPr>
              <a:t>Ne</a:t>
            </a:r>
            <a:endParaRPr lang="en-US" dirty="0">
              <a:solidFill>
                <a:schemeClr val="bg1"/>
              </a:solidFill>
            </a:endParaRPr>
          </a:p>
        </p:txBody>
      </p:sp>
      <p:sp>
        <p:nvSpPr>
          <p:cNvPr id="93" name="Rectangle 92"/>
          <p:cNvSpPr/>
          <p:nvPr/>
        </p:nvSpPr>
        <p:spPr>
          <a:xfrm>
            <a:off x="7003887" y="3886200"/>
            <a:ext cx="939149" cy="9144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err="1" smtClean="0">
                <a:solidFill>
                  <a:schemeClr val="bg1"/>
                </a:solidFill>
              </a:rPr>
              <a:t>Xe</a:t>
            </a:r>
            <a:endParaRPr lang="en-US" dirty="0">
              <a:solidFill>
                <a:schemeClr val="bg1"/>
              </a:solidFill>
            </a:endParaRPr>
          </a:p>
        </p:txBody>
      </p:sp>
      <p:sp>
        <p:nvSpPr>
          <p:cNvPr id="94" name="Rectangle 93"/>
          <p:cNvSpPr/>
          <p:nvPr/>
        </p:nvSpPr>
        <p:spPr>
          <a:xfrm>
            <a:off x="2308144" y="4800600"/>
            <a:ext cx="939149" cy="9144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err="1" smtClean="0">
                <a:solidFill>
                  <a:schemeClr val="bg1"/>
                </a:solidFill>
              </a:rPr>
              <a:t>Tl</a:t>
            </a:r>
            <a:endParaRPr lang="en-US" dirty="0" smtClean="0">
              <a:solidFill>
                <a:schemeClr val="bg1"/>
              </a:solidFill>
            </a:endParaRPr>
          </a:p>
          <a:p>
            <a:pPr algn="ctr"/>
            <a:r>
              <a:rPr lang="en-US" dirty="0" smtClean="0">
                <a:solidFill>
                  <a:schemeClr val="bg1"/>
                </a:solidFill>
              </a:rPr>
              <a:t>1.8</a:t>
            </a:r>
            <a:endParaRPr lang="en-US" dirty="0">
              <a:solidFill>
                <a:schemeClr val="bg1"/>
              </a:solidFill>
            </a:endParaRPr>
          </a:p>
        </p:txBody>
      </p:sp>
      <p:sp>
        <p:nvSpPr>
          <p:cNvPr id="95" name="Rectangle 94"/>
          <p:cNvSpPr/>
          <p:nvPr/>
        </p:nvSpPr>
        <p:spPr>
          <a:xfrm>
            <a:off x="3247292" y="4800600"/>
            <a:ext cx="939149" cy="9144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err="1" smtClean="0">
                <a:solidFill>
                  <a:schemeClr val="bg1"/>
                </a:solidFill>
              </a:rPr>
              <a:t>Pb</a:t>
            </a:r>
            <a:endParaRPr lang="en-US" dirty="0" smtClean="0">
              <a:solidFill>
                <a:schemeClr val="bg1"/>
              </a:solidFill>
            </a:endParaRPr>
          </a:p>
          <a:p>
            <a:pPr algn="ctr"/>
            <a:r>
              <a:rPr lang="en-US" dirty="0" smtClean="0">
                <a:solidFill>
                  <a:schemeClr val="bg1"/>
                </a:solidFill>
              </a:rPr>
              <a:t>1.9</a:t>
            </a:r>
            <a:endParaRPr lang="en-US" dirty="0">
              <a:solidFill>
                <a:schemeClr val="bg1"/>
              </a:solidFill>
            </a:endParaRPr>
          </a:p>
        </p:txBody>
      </p:sp>
      <p:sp>
        <p:nvSpPr>
          <p:cNvPr id="72" name="Rectangle 71"/>
          <p:cNvSpPr/>
          <p:nvPr/>
        </p:nvSpPr>
        <p:spPr>
          <a:xfrm>
            <a:off x="2308144" y="3886200"/>
            <a:ext cx="939149" cy="9144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u="sng" dirty="0" smtClean="0">
                <a:solidFill>
                  <a:schemeClr val="bg1"/>
                </a:solidFill>
              </a:rPr>
              <a:t>In</a:t>
            </a:r>
          </a:p>
          <a:p>
            <a:pPr algn="ctr"/>
            <a:r>
              <a:rPr lang="en-US" u="sng" dirty="0" smtClean="0">
                <a:solidFill>
                  <a:schemeClr val="bg1"/>
                </a:solidFill>
              </a:rPr>
              <a:t>1.78</a:t>
            </a:r>
            <a:endParaRPr lang="en-US" u="sng" dirty="0">
              <a:solidFill>
                <a:schemeClr val="bg1"/>
              </a:solidFill>
            </a:endParaRPr>
          </a:p>
        </p:txBody>
      </p:sp>
      <p:sp>
        <p:nvSpPr>
          <p:cNvPr id="73" name="Rectangle 72"/>
          <p:cNvSpPr/>
          <p:nvPr/>
        </p:nvSpPr>
        <p:spPr>
          <a:xfrm>
            <a:off x="3247292" y="1143000"/>
            <a:ext cx="939149" cy="9144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u="sng" dirty="0" smtClean="0">
                <a:solidFill>
                  <a:schemeClr val="bg1"/>
                </a:solidFill>
              </a:rPr>
              <a:t>C</a:t>
            </a:r>
          </a:p>
          <a:p>
            <a:pPr algn="ctr"/>
            <a:r>
              <a:rPr lang="en-US" u="sng" dirty="0" smtClean="0">
                <a:solidFill>
                  <a:schemeClr val="bg1"/>
                </a:solidFill>
              </a:rPr>
              <a:t>2.55</a:t>
            </a:r>
            <a:endParaRPr lang="en-US" u="sng" dirty="0">
              <a:solidFill>
                <a:schemeClr val="bg1"/>
              </a:solidFill>
            </a:endParaRPr>
          </a:p>
        </p:txBody>
      </p:sp>
      <p:sp>
        <p:nvSpPr>
          <p:cNvPr id="74" name="Rectangle 73"/>
          <p:cNvSpPr/>
          <p:nvPr/>
        </p:nvSpPr>
        <p:spPr>
          <a:xfrm>
            <a:off x="3247292" y="2057400"/>
            <a:ext cx="939149" cy="9144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u="sng" dirty="0" smtClean="0">
                <a:solidFill>
                  <a:schemeClr val="bg1"/>
                </a:solidFill>
              </a:rPr>
              <a:t>Si</a:t>
            </a:r>
          </a:p>
          <a:p>
            <a:pPr algn="ctr"/>
            <a:r>
              <a:rPr lang="en-US" u="sng" dirty="0" smtClean="0">
                <a:solidFill>
                  <a:schemeClr val="bg1"/>
                </a:solidFill>
              </a:rPr>
              <a:t>1.9</a:t>
            </a:r>
            <a:endParaRPr lang="en-US" u="sng" dirty="0">
              <a:solidFill>
                <a:schemeClr val="bg1"/>
              </a:solidFill>
            </a:endParaRPr>
          </a:p>
        </p:txBody>
      </p:sp>
      <p:sp>
        <p:nvSpPr>
          <p:cNvPr id="80" name="Rectangle 79"/>
          <p:cNvSpPr/>
          <p:nvPr/>
        </p:nvSpPr>
        <p:spPr>
          <a:xfrm>
            <a:off x="4186441" y="3886200"/>
            <a:ext cx="939149" cy="9144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u="sng" dirty="0" err="1" smtClean="0">
                <a:solidFill>
                  <a:schemeClr val="bg1"/>
                </a:solidFill>
              </a:rPr>
              <a:t>Sb</a:t>
            </a:r>
            <a:endParaRPr lang="en-US" u="sng" dirty="0" smtClean="0">
              <a:solidFill>
                <a:schemeClr val="bg1"/>
              </a:solidFill>
            </a:endParaRPr>
          </a:p>
          <a:p>
            <a:pPr algn="ctr"/>
            <a:r>
              <a:rPr lang="en-US" u="sng" dirty="0" smtClean="0">
                <a:solidFill>
                  <a:schemeClr val="bg1"/>
                </a:solidFill>
              </a:rPr>
              <a:t>2.05</a:t>
            </a:r>
            <a:endParaRPr lang="en-US" u="sng" dirty="0">
              <a:solidFill>
                <a:schemeClr val="bg1"/>
              </a:solidFill>
            </a:endParaRPr>
          </a:p>
        </p:txBody>
      </p:sp>
      <p:sp>
        <p:nvSpPr>
          <p:cNvPr id="85" name="Rectangle 84"/>
          <p:cNvSpPr/>
          <p:nvPr/>
        </p:nvSpPr>
        <p:spPr>
          <a:xfrm>
            <a:off x="6064738" y="1143000"/>
            <a:ext cx="939149" cy="9144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u="sng" dirty="0" smtClean="0">
                <a:solidFill>
                  <a:schemeClr val="bg1"/>
                </a:solidFill>
              </a:rPr>
              <a:t>F</a:t>
            </a:r>
          </a:p>
          <a:p>
            <a:pPr algn="ctr"/>
            <a:r>
              <a:rPr lang="en-US" u="sng" dirty="0" smtClean="0">
                <a:solidFill>
                  <a:schemeClr val="bg1"/>
                </a:solidFill>
              </a:rPr>
              <a:t>3.96</a:t>
            </a:r>
            <a:endParaRPr lang="en-US" u="sng" dirty="0">
              <a:solidFill>
                <a:schemeClr val="bg1"/>
              </a:solidFill>
            </a:endParaRPr>
          </a:p>
        </p:txBody>
      </p:sp>
      <p:sp>
        <p:nvSpPr>
          <p:cNvPr id="91" name="Rectangle 90"/>
          <p:cNvSpPr/>
          <p:nvPr/>
        </p:nvSpPr>
        <p:spPr>
          <a:xfrm>
            <a:off x="7003887" y="2057400"/>
            <a:ext cx="939149" cy="9144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u="sng" dirty="0" err="1" smtClean="0">
                <a:solidFill>
                  <a:schemeClr val="bg1"/>
                </a:solidFill>
              </a:rPr>
              <a:t>Ar</a:t>
            </a:r>
            <a:endParaRPr lang="en-US" u="sng" dirty="0">
              <a:solidFill>
                <a:schemeClr val="bg1"/>
              </a:solidFill>
            </a:endParaRPr>
          </a:p>
        </p:txBody>
      </p:sp>
      <p:sp>
        <p:nvSpPr>
          <p:cNvPr id="96" name="Rectangle 95"/>
          <p:cNvSpPr/>
          <p:nvPr/>
        </p:nvSpPr>
        <p:spPr>
          <a:xfrm>
            <a:off x="4186441" y="4800600"/>
            <a:ext cx="939149" cy="9144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u="sng" dirty="0" smtClean="0">
                <a:solidFill>
                  <a:schemeClr val="bg1"/>
                </a:solidFill>
              </a:rPr>
              <a:t>Bi</a:t>
            </a:r>
          </a:p>
          <a:p>
            <a:pPr algn="ctr"/>
            <a:r>
              <a:rPr lang="en-US" u="sng" dirty="0" smtClean="0">
                <a:solidFill>
                  <a:schemeClr val="bg1"/>
                </a:solidFill>
              </a:rPr>
              <a:t>1.9</a:t>
            </a:r>
            <a:endParaRPr lang="en-US" u="sng" dirty="0">
              <a:solidFill>
                <a:schemeClr val="bg1"/>
              </a:solidFill>
            </a:endParaRPr>
          </a:p>
        </p:txBody>
      </p:sp>
      <p:sp>
        <p:nvSpPr>
          <p:cNvPr id="98" name="Rectangle 97"/>
          <p:cNvSpPr/>
          <p:nvPr/>
        </p:nvSpPr>
        <p:spPr>
          <a:xfrm>
            <a:off x="6064738" y="4800600"/>
            <a:ext cx="939149" cy="9144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u="sng" dirty="0" smtClean="0">
                <a:solidFill>
                  <a:schemeClr val="bg1"/>
                </a:solidFill>
              </a:rPr>
              <a:t>At</a:t>
            </a:r>
          </a:p>
          <a:p>
            <a:pPr algn="ctr"/>
            <a:r>
              <a:rPr lang="en-US" u="sng" dirty="0" smtClean="0">
                <a:solidFill>
                  <a:schemeClr val="bg1"/>
                </a:solidFill>
              </a:rPr>
              <a:t>2.2</a:t>
            </a:r>
            <a:endParaRPr lang="en-US" u="sng" dirty="0">
              <a:solidFill>
                <a:schemeClr val="bg1"/>
              </a:solidFill>
            </a:endParaRPr>
          </a:p>
        </p:txBody>
      </p:sp>
      <p:sp>
        <p:nvSpPr>
          <p:cNvPr id="99" name="Rectangle 98"/>
          <p:cNvSpPr/>
          <p:nvPr/>
        </p:nvSpPr>
        <p:spPr>
          <a:xfrm>
            <a:off x="7003887" y="4800600"/>
            <a:ext cx="939149" cy="9144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u="sng" dirty="0" err="1" smtClean="0">
                <a:solidFill>
                  <a:schemeClr val="bg1"/>
                </a:solidFill>
              </a:rPr>
              <a:t>Rn</a:t>
            </a:r>
            <a:endParaRPr lang="en-US" u="sng" dirty="0">
              <a:solidFill>
                <a:schemeClr val="bg1"/>
              </a:solidFill>
            </a:endParaRPr>
          </a:p>
        </p:txBody>
      </p:sp>
      <p:sp>
        <p:nvSpPr>
          <p:cNvPr id="100" name="Rectangle 99"/>
          <p:cNvSpPr/>
          <p:nvPr/>
        </p:nvSpPr>
        <p:spPr>
          <a:xfrm>
            <a:off x="228600" y="5715000"/>
            <a:ext cx="939149" cy="9144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u="sng" dirty="0" smtClean="0">
                <a:solidFill>
                  <a:schemeClr val="bg1"/>
                </a:solidFill>
              </a:rPr>
              <a:t>Fr</a:t>
            </a:r>
          </a:p>
          <a:p>
            <a:pPr algn="ctr"/>
            <a:r>
              <a:rPr lang="en-US" u="sng" dirty="0" smtClean="0">
                <a:solidFill>
                  <a:schemeClr val="bg1"/>
                </a:solidFill>
              </a:rPr>
              <a:t>.7</a:t>
            </a:r>
            <a:endParaRPr lang="en-US" u="sng" dirty="0">
              <a:solidFill>
                <a:schemeClr val="bg1"/>
              </a:solidFill>
            </a:endParaRPr>
          </a:p>
        </p:txBody>
      </p:sp>
      <p:sp>
        <p:nvSpPr>
          <p:cNvPr id="101" name="Rectangle 100"/>
          <p:cNvSpPr/>
          <p:nvPr/>
        </p:nvSpPr>
        <p:spPr>
          <a:xfrm>
            <a:off x="1167749" y="5715000"/>
            <a:ext cx="939149" cy="9144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u="sng" dirty="0" smtClean="0">
                <a:solidFill>
                  <a:schemeClr val="bg1"/>
                </a:solidFill>
              </a:rPr>
              <a:t>Ra</a:t>
            </a:r>
          </a:p>
          <a:p>
            <a:pPr algn="ctr"/>
            <a:r>
              <a:rPr lang="en-US" u="sng" dirty="0" smtClean="0">
                <a:solidFill>
                  <a:schemeClr val="bg1"/>
                </a:solidFill>
              </a:rPr>
              <a:t>.9</a:t>
            </a:r>
            <a:endParaRPr lang="en-US" u="sng" dirty="0">
              <a:solidFill>
                <a:schemeClr val="bg1"/>
              </a:solidFill>
            </a:endParaRPr>
          </a:p>
        </p:txBody>
      </p:sp>
      <p:sp>
        <p:nvSpPr>
          <p:cNvPr id="103" name="Rectangle 102"/>
          <p:cNvSpPr/>
          <p:nvPr/>
        </p:nvSpPr>
        <p:spPr>
          <a:xfrm>
            <a:off x="228600" y="2057400"/>
            <a:ext cx="939149" cy="9144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u="sng" dirty="0" smtClean="0">
                <a:solidFill>
                  <a:schemeClr val="bg1"/>
                </a:solidFill>
              </a:rPr>
              <a:t>Na</a:t>
            </a:r>
          </a:p>
          <a:p>
            <a:pPr algn="ctr"/>
            <a:r>
              <a:rPr lang="en-US" u="sng" dirty="0" smtClean="0">
                <a:solidFill>
                  <a:schemeClr val="bg1"/>
                </a:solidFill>
              </a:rPr>
              <a:t>.93</a:t>
            </a:r>
            <a:endParaRPr lang="en-US" u="sng" dirty="0">
              <a:solidFill>
                <a:schemeClr val="bg1"/>
              </a:solidFill>
            </a:endParaRPr>
          </a:p>
        </p:txBody>
      </p:sp>
      <p:sp>
        <p:nvSpPr>
          <p:cNvPr id="106" name="Rectangle 105"/>
          <p:cNvSpPr/>
          <p:nvPr/>
        </p:nvSpPr>
        <p:spPr>
          <a:xfrm>
            <a:off x="228600" y="4800600"/>
            <a:ext cx="939149" cy="9144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u="sng" dirty="0" smtClean="0">
                <a:solidFill>
                  <a:schemeClr val="bg1"/>
                </a:solidFill>
              </a:rPr>
              <a:t>Cs</a:t>
            </a:r>
          </a:p>
          <a:p>
            <a:pPr algn="ctr"/>
            <a:r>
              <a:rPr lang="en-US" u="sng" dirty="0" smtClean="0">
                <a:solidFill>
                  <a:schemeClr val="bg1"/>
                </a:solidFill>
              </a:rPr>
              <a:t>.79</a:t>
            </a:r>
            <a:endParaRPr lang="en-US" u="sng" dirty="0">
              <a:solidFill>
                <a:schemeClr val="bg1"/>
              </a:solidFill>
            </a:endParaRPr>
          </a:p>
        </p:txBody>
      </p:sp>
      <p:sp>
        <p:nvSpPr>
          <p:cNvPr id="68" name="Rectangle 67"/>
          <p:cNvSpPr/>
          <p:nvPr/>
        </p:nvSpPr>
        <p:spPr>
          <a:xfrm>
            <a:off x="228600" y="228600"/>
            <a:ext cx="939149" cy="9144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rPr>
              <a:t>H</a:t>
            </a:r>
          </a:p>
          <a:p>
            <a:pPr algn="ctr"/>
            <a:r>
              <a:rPr lang="en-US" dirty="0" smtClean="0">
                <a:solidFill>
                  <a:schemeClr val="bg1"/>
                </a:solidFill>
              </a:rPr>
              <a:t>2.2</a:t>
            </a:r>
            <a:endParaRPr lang="en-US" dirty="0">
              <a:solidFill>
                <a:schemeClr val="bg1"/>
              </a:solidFill>
            </a:endParaRPr>
          </a:p>
        </p:txBody>
      </p:sp>
      <p:pic>
        <p:nvPicPr>
          <p:cNvPr id="154" name="Picture 3" descr="C:\Documents and Settings\jbair\Local Settings\Temporary Internet Files\Content.IE5\9BER1MNQ\MC900140395[1].wmf"/>
          <p:cNvPicPr>
            <a:picLocks noChangeAspect="1" noChangeArrowheads="1"/>
          </p:cNvPicPr>
          <p:nvPr/>
        </p:nvPicPr>
        <p:blipFill>
          <a:blip r:embed="rId2" cstate="print"/>
          <a:srcRect/>
          <a:stretch>
            <a:fillRect/>
          </a:stretch>
        </p:blipFill>
        <p:spPr bwMode="auto">
          <a:xfrm>
            <a:off x="8382000" y="5562600"/>
            <a:ext cx="346194" cy="349227"/>
          </a:xfrm>
          <a:prstGeom prst="rect">
            <a:avLst/>
          </a:prstGeom>
          <a:noFill/>
        </p:spPr>
      </p:pic>
      <p:sp>
        <p:nvSpPr>
          <p:cNvPr id="102" name="Rectangle 101"/>
          <p:cNvSpPr/>
          <p:nvPr/>
        </p:nvSpPr>
        <p:spPr>
          <a:xfrm>
            <a:off x="228600" y="1143000"/>
            <a:ext cx="939149" cy="9144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rPr>
              <a:t>Li</a:t>
            </a:r>
          </a:p>
          <a:p>
            <a:pPr algn="ctr"/>
            <a:r>
              <a:rPr lang="en-US" dirty="0" smtClean="0">
                <a:solidFill>
                  <a:schemeClr val="bg1"/>
                </a:solidFill>
              </a:rPr>
              <a:t>.98</a:t>
            </a:r>
            <a:endParaRPr lang="en-US" dirty="0">
              <a:solidFill>
                <a:schemeClr val="bg1"/>
              </a:solidFill>
            </a:endParaRPr>
          </a:p>
        </p:txBody>
      </p:sp>
      <p:pic>
        <p:nvPicPr>
          <p:cNvPr id="153" name="Picture 3" descr="C:\Documents and Settings\jbair\Local Settings\Temporary Internet Files\Content.IE5\9BER1MNQ\MC900140395[1].wmf"/>
          <p:cNvPicPr>
            <a:picLocks noChangeAspect="1" noChangeArrowheads="1"/>
          </p:cNvPicPr>
          <p:nvPr/>
        </p:nvPicPr>
        <p:blipFill>
          <a:blip r:embed="rId2" cstate="print"/>
          <a:srcRect/>
          <a:stretch>
            <a:fillRect/>
          </a:stretch>
        </p:blipFill>
        <p:spPr bwMode="auto">
          <a:xfrm>
            <a:off x="8382000" y="5518173"/>
            <a:ext cx="346194" cy="349227"/>
          </a:xfrm>
          <a:prstGeom prst="rect">
            <a:avLst/>
          </a:prstGeom>
          <a:noFill/>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219200" y="4648200"/>
            <a:ext cx="939149" cy="914400"/>
          </a:xfrm>
          <a:prstGeom prst="rect">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rPr>
              <a:t>Fr</a:t>
            </a:r>
          </a:p>
          <a:p>
            <a:pPr algn="ctr"/>
            <a:r>
              <a:rPr lang="en-US" dirty="0" smtClean="0">
                <a:solidFill>
                  <a:schemeClr val="bg1"/>
                </a:solidFill>
              </a:rPr>
              <a:t>.7</a:t>
            </a:r>
            <a:endParaRPr lang="en-US" dirty="0">
              <a:solidFill>
                <a:schemeClr val="bg1"/>
              </a:solidFill>
            </a:endParaRPr>
          </a:p>
        </p:txBody>
      </p:sp>
      <p:sp>
        <p:nvSpPr>
          <p:cNvPr id="6" name="TextBox 5"/>
          <p:cNvSpPr txBox="1"/>
          <p:nvPr/>
        </p:nvSpPr>
        <p:spPr>
          <a:xfrm>
            <a:off x="4648200" y="2057400"/>
            <a:ext cx="4114800" cy="3785652"/>
          </a:xfrm>
          <a:prstGeom prst="rect">
            <a:avLst/>
          </a:prstGeom>
          <a:noFill/>
        </p:spPr>
        <p:txBody>
          <a:bodyPr wrap="square" rtlCol="0">
            <a:spAutoFit/>
          </a:bodyPr>
          <a:lstStyle/>
          <a:p>
            <a:pPr algn="just"/>
            <a:r>
              <a:rPr lang="en-US" sz="2400" dirty="0" smtClean="0"/>
              <a:t>Small elements can attract electrons more easily because their positive nucleus is closer.  Elements on the right want more electrons until the last </a:t>
            </a:r>
            <a:r>
              <a:rPr lang="en-US" sz="2400" dirty="0" smtClean="0"/>
              <a:t>Group because they are full. </a:t>
            </a:r>
            <a:r>
              <a:rPr lang="en-US" sz="2400" smtClean="0"/>
              <a:t>Noble gases </a:t>
            </a:r>
            <a:r>
              <a:rPr lang="en-US" sz="2400" dirty="0" smtClean="0"/>
              <a:t>like </a:t>
            </a:r>
            <a:r>
              <a:rPr lang="en-US" sz="2400" dirty="0" smtClean="0"/>
              <a:t>Helium is therefore </a:t>
            </a:r>
            <a:r>
              <a:rPr lang="en-US" sz="2400" dirty="0" err="1" smtClean="0"/>
              <a:t>unreactive</a:t>
            </a:r>
            <a:r>
              <a:rPr lang="en-US" sz="2400" dirty="0" smtClean="0"/>
              <a:t>.  Fluorine attracts electrons the most and Francium the least.</a:t>
            </a:r>
            <a:endParaRPr lang="en-US" sz="2400" dirty="0"/>
          </a:p>
        </p:txBody>
      </p:sp>
      <p:pic>
        <p:nvPicPr>
          <p:cNvPr id="8" name="Picture 3" descr="C:\Documents and Settings\jbair\Local Settings\Temporary Internet Files\Content.IE5\9BER1MNQ\MC900140395[1].wmf"/>
          <p:cNvPicPr>
            <a:picLocks noChangeAspect="1" noChangeArrowheads="1"/>
          </p:cNvPicPr>
          <p:nvPr/>
        </p:nvPicPr>
        <p:blipFill>
          <a:blip r:embed="rId2" cstate="print"/>
          <a:srcRect/>
          <a:stretch>
            <a:fillRect/>
          </a:stretch>
        </p:blipFill>
        <p:spPr bwMode="auto">
          <a:xfrm>
            <a:off x="2743200" y="2667000"/>
            <a:ext cx="1185002" cy="1195387"/>
          </a:xfrm>
          <a:prstGeom prst="rect">
            <a:avLst/>
          </a:prstGeom>
          <a:noFill/>
        </p:spPr>
      </p:pic>
      <p:pic>
        <p:nvPicPr>
          <p:cNvPr id="9" name="Picture 3" descr="C:\Documents and Settings\jbair\Local Settings\Temporary Internet Files\Content.IE5\9BER1MNQ\MC900140395[1].wmf"/>
          <p:cNvPicPr>
            <a:picLocks noChangeAspect="1" noChangeArrowheads="1"/>
          </p:cNvPicPr>
          <p:nvPr/>
        </p:nvPicPr>
        <p:blipFill>
          <a:blip r:embed="rId2" cstate="print"/>
          <a:srcRect/>
          <a:stretch>
            <a:fillRect/>
          </a:stretch>
        </p:blipFill>
        <p:spPr bwMode="auto">
          <a:xfrm>
            <a:off x="3200400" y="4953000"/>
            <a:ext cx="346194" cy="349227"/>
          </a:xfrm>
          <a:prstGeom prst="rect">
            <a:avLst/>
          </a:prstGeom>
          <a:noFill/>
        </p:spPr>
      </p:pic>
      <p:sp>
        <p:nvSpPr>
          <p:cNvPr id="10" name="Rectangle 9"/>
          <p:cNvSpPr/>
          <p:nvPr/>
        </p:nvSpPr>
        <p:spPr>
          <a:xfrm>
            <a:off x="1219200" y="2819400"/>
            <a:ext cx="939149" cy="914400"/>
          </a:xfrm>
          <a:prstGeom prst="rect">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rPr>
              <a:t>F</a:t>
            </a:r>
          </a:p>
          <a:p>
            <a:pPr algn="ctr"/>
            <a:r>
              <a:rPr lang="en-US" dirty="0" smtClean="0">
                <a:solidFill>
                  <a:schemeClr val="bg1"/>
                </a:solidFill>
              </a:rPr>
              <a:t>3.96</a:t>
            </a:r>
            <a:endParaRPr lang="en-US" dirty="0">
              <a:solidFill>
                <a:schemeClr val="bg1"/>
              </a:solidFill>
            </a:endParaRPr>
          </a:p>
        </p:txBody>
      </p:sp>
      <p:sp>
        <p:nvSpPr>
          <p:cNvPr id="2" name="Title 1"/>
          <p:cNvSpPr>
            <a:spLocks noGrp="1"/>
          </p:cNvSpPr>
          <p:nvPr>
            <p:ph type="title"/>
          </p:nvPr>
        </p:nvSpPr>
        <p:spPr/>
        <p:txBody>
          <a:bodyPr/>
          <a:lstStyle/>
          <a:p>
            <a:r>
              <a:rPr lang="en-US" dirty="0" err="1" smtClean="0"/>
              <a:t>Electronegativity</a:t>
            </a:r>
            <a:endParaRPr lang="en-US" dirty="0"/>
          </a:p>
        </p:txBody>
      </p:sp>
      <p:sp>
        <p:nvSpPr>
          <p:cNvPr id="14" name="Right Arrow 13"/>
          <p:cNvSpPr/>
          <p:nvPr/>
        </p:nvSpPr>
        <p:spPr>
          <a:xfrm rot="19622475">
            <a:off x="6246333" y="911743"/>
            <a:ext cx="1828800" cy="5334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5" name="Group 14"/>
          <p:cNvGrpSpPr/>
          <p:nvPr/>
        </p:nvGrpSpPr>
        <p:grpSpPr>
          <a:xfrm>
            <a:off x="6172200" y="0"/>
            <a:ext cx="2667000" cy="1981200"/>
            <a:chOff x="6172200" y="0"/>
            <a:chExt cx="2667000" cy="1981200"/>
          </a:xfrm>
        </p:grpSpPr>
        <p:cxnSp>
          <p:nvCxnSpPr>
            <p:cNvPr id="16" name="Straight Connector 15"/>
            <p:cNvCxnSpPr/>
            <p:nvPr/>
          </p:nvCxnSpPr>
          <p:spPr>
            <a:xfrm rot="5400000">
              <a:off x="5295900" y="1104900"/>
              <a:ext cx="17526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rot="10800000">
              <a:off x="6248400" y="1981200"/>
              <a:ext cx="25908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a:off x="6172200" y="228600"/>
              <a:ext cx="2286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rot="5400000">
              <a:off x="6286500" y="342900"/>
              <a:ext cx="2286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a:off x="6400800" y="457200"/>
              <a:ext cx="2286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rot="5400000">
              <a:off x="6362700" y="723900"/>
              <a:ext cx="5334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p:nvCxnSpPr>
          <p:spPr>
            <a:xfrm rot="10800000" flipV="1">
              <a:off x="6629400" y="990599"/>
              <a:ext cx="1066800" cy="1"/>
            </a:xfrm>
            <a:prstGeom prst="line">
              <a:avLst/>
            </a:prstGeom>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p:nvCxnSpPr>
          <p:spPr>
            <a:xfrm rot="5400000" flipH="1">
              <a:off x="7514519" y="715081"/>
              <a:ext cx="668849" cy="688"/>
            </a:xfrm>
            <a:prstGeom prst="line">
              <a:avLst/>
            </a:prstGeom>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a:xfrm rot="10800000">
              <a:off x="7848600" y="381000"/>
              <a:ext cx="7620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p:nvCxnSpPr>
          <p:spPr>
            <a:xfrm rot="5400000" flipH="1" flipV="1">
              <a:off x="8420100" y="266700"/>
              <a:ext cx="2286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p:nvCxnSpPr>
          <p:spPr>
            <a:xfrm rot="10800000">
              <a:off x="8534400" y="152400"/>
              <a:ext cx="304800" cy="1"/>
            </a:xfrm>
            <a:prstGeom prst="line">
              <a:avLst/>
            </a:prstGeom>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rot="5400000" flipH="1" flipV="1">
              <a:off x="7848600" y="990600"/>
              <a:ext cx="1981200" cy="0"/>
            </a:xfrm>
            <a:prstGeom prst="line">
              <a:avLst/>
            </a:prstGeom>
          </p:spPr>
          <p:style>
            <a:lnRef idx="1">
              <a:schemeClr val="accent1"/>
            </a:lnRef>
            <a:fillRef idx="0">
              <a:schemeClr val="accent1"/>
            </a:fillRef>
            <a:effectRef idx="0">
              <a:schemeClr val="accent1"/>
            </a:effectRef>
            <a:fontRef idx="minor">
              <a:schemeClr val="tx1"/>
            </a:fontRef>
          </p:style>
        </p:cxnSp>
      </p:gr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5" name="Group 154"/>
          <p:cNvGrpSpPr/>
          <p:nvPr/>
        </p:nvGrpSpPr>
        <p:grpSpPr>
          <a:xfrm>
            <a:off x="228600" y="228600"/>
            <a:ext cx="7714436" cy="6400800"/>
            <a:chOff x="228600" y="228600"/>
            <a:chExt cx="7714436" cy="6400800"/>
          </a:xfrm>
        </p:grpSpPr>
        <p:sp>
          <p:nvSpPr>
            <p:cNvPr id="62" name="Rectangle 61"/>
            <p:cNvSpPr/>
            <p:nvPr/>
          </p:nvSpPr>
          <p:spPr>
            <a:xfrm>
              <a:off x="228600" y="228600"/>
              <a:ext cx="939149" cy="914400"/>
            </a:xfrm>
            <a:prstGeom prst="rect">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rPr>
                <a:t>H</a:t>
              </a:r>
            </a:p>
            <a:p>
              <a:pPr algn="ctr"/>
              <a:r>
                <a:rPr lang="en-US" dirty="0" smtClean="0">
                  <a:solidFill>
                    <a:schemeClr val="bg1"/>
                  </a:solidFill>
                </a:rPr>
                <a:t>37</a:t>
              </a:r>
              <a:endParaRPr lang="en-US" dirty="0">
                <a:solidFill>
                  <a:schemeClr val="bg1"/>
                </a:solidFill>
              </a:endParaRPr>
            </a:p>
          </p:txBody>
        </p:sp>
        <p:sp>
          <p:nvSpPr>
            <p:cNvPr id="63" name="Rectangle 62"/>
            <p:cNvSpPr/>
            <p:nvPr/>
          </p:nvSpPr>
          <p:spPr>
            <a:xfrm>
              <a:off x="228600" y="1143000"/>
              <a:ext cx="939149" cy="914400"/>
            </a:xfrm>
            <a:prstGeom prst="rect">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rPr>
                <a:t>Li</a:t>
              </a:r>
            </a:p>
            <a:p>
              <a:pPr algn="ctr"/>
              <a:r>
                <a:rPr lang="en-US" dirty="0" smtClean="0">
                  <a:solidFill>
                    <a:schemeClr val="bg1"/>
                  </a:solidFill>
                </a:rPr>
                <a:t>152</a:t>
              </a:r>
              <a:endParaRPr lang="en-US" dirty="0">
                <a:solidFill>
                  <a:schemeClr val="bg1"/>
                </a:solidFill>
              </a:endParaRPr>
            </a:p>
          </p:txBody>
        </p:sp>
        <p:sp>
          <p:nvSpPr>
            <p:cNvPr id="64" name="Rectangle 63"/>
            <p:cNvSpPr/>
            <p:nvPr/>
          </p:nvSpPr>
          <p:spPr>
            <a:xfrm>
              <a:off x="228600" y="2057400"/>
              <a:ext cx="939149" cy="914400"/>
            </a:xfrm>
            <a:prstGeom prst="rect">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rPr>
                <a:t>Na</a:t>
              </a:r>
            </a:p>
            <a:p>
              <a:pPr algn="ctr"/>
              <a:r>
                <a:rPr lang="en-US" dirty="0" smtClean="0">
                  <a:solidFill>
                    <a:schemeClr val="bg1"/>
                  </a:solidFill>
                </a:rPr>
                <a:t>186</a:t>
              </a:r>
              <a:endParaRPr lang="en-US" dirty="0">
                <a:solidFill>
                  <a:schemeClr val="bg1"/>
                </a:solidFill>
              </a:endParaRPr>
            </a:p>
          </p:txBody>
        </p:sp>
        <p:sp>
          <p:nvSpPr>
            <p:cNvPr id="65" name="Rectangle 64"/>
            <p:cNvSpPr/>
            <p:nvPr/>
          </p:nvSpPr>
          <p:spPr>
            <a:xfrm>
              <a:off x="228600" y="2971800"/>
              <a:ext cx="939149" cy="914400"/>
            </a:xfrm>
            <a:prstGeom prst="rect">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rPr>
                <a:t>K</a:t>
              </a:r>
            </a:p>
            <a:p>
              <a:pPr algn="ctr"/>
              <a:r>
                <a:rPr lang="en-US" dirty="0" smtClean="0">
                  <a:solidFill>
                    <a:schemeClr val="bg1"/>
                  </a:solidFill>
                </a:rPr>
                <a:t>227</a:t>
              </a:r>
              <a:endParaRPr lang="en-US" dirty="0">
                <a:solidFill>
                  <a:schemeClr val="bg1"/>
                </a:solidFill>
              </a:endParaRPr>
            </a:p>
          </p:txBody>
        </p:sp>
        <p:sp>
          <p:nvSpPr>
            <p:cNvPr id="66" name="Rectangle 65"/>
            <p:cNvSpPr/>
            <p:nvPr/>
          </p:nvSpPr>
          <p:spPr>
            <a:xfrm>
              <a:off x="228600" y="3886200"/>
              <a:ext cx="939149" cy="914400"/>
            </a:xfrm>
            <a:prstGeom prst="rect">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err="1" smtClean="0">
                  <a:solidFill>
                    <a:schemeClr val="bg1"/>
                  </a:solidFill>
                </a:rPr>
                <a:t>Rb</a:t>
              </a:r>
              <a:r>
                <a:rPr lang="en-US" dirty="0" smtClean="0">
                  <a:solidFill>
                    <a:schemeClr val="bg1"/>
                  </a:solidFill>
                </a:rPr>
                <a:t> </a:t>
              </a:r>
            </a:p>
            <a:p>
              <a:pPr algn="ctr"/>
              <a:r>
                <a:rPr lang="en-US" dirty="0" smtClean="0">
                  <a:solidFill>
                    <a:schemeClr val="bg1"/>
                  </a:solidFill>
                </a:rPr>
                <a:t>248</a:t>
              </a:r>
              <a:endParaRPr lang="en-US" dirty="0">
                <a:solidFill>
                  <a:schemeClr val="bg1"/>
                </a:solidFill>
              </a:endParaRPr>
            </a:p>
          </p:txBody>
        </p:sp>
        <p:sp>
          <p:nvSpPr>
            <p:cNvPr id="67" name="Rectangle 66"/>
            <p:cNvSpPr/>
            <p:nvPr/>
          </p:nvSpPr>
          <p:spPr>
            <a:xfrm>
              <a:off x="228600" y="4800600"/>
              <a:ext cx="939149" cy="914400"/>
            </a:xfrm>
            <a:prstGeom prst="rect">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rPr>
                <a:t>Cs</a:t>
              </a:r>
            </a:p>
            <a:p>
              <a:pPr algn="ctr"/>
              <a:r>
                <a:rPr lang="en-US" dirty="0" smtClean="0">
                  <a:solidFill>
                    <a:schemeClr val="bg1"/>
                  </a:solidFill>
                </a:rPr>
                <a:t>265</a:t>
              </a:r>
              <a:endParaRPr lang="en-US" dirty="0">
                <a:solidFill>
                  <a:schemeClr val="bg1"/>
                </a:solidFill>
              </a:endParaRPr>
            </a:p>
          </p:txBody>
        </p:sp>
        <p:sp>
          <p:nvSpPr>
            <p:cNvPr id="68" name="Rectangle 67"/>
            <p:cNvSpPr/>
            <p:nvPr/>
          </p:nvSpPr>
          <p:spPr>
            <a:xfrm>
              <a:off x="1167749" y="1143000"/>
              <a:ext cx="939149" cy="914400"/>
            </a:xfrm>
            <a:prstGeom prst="rect">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rPr>
                <a:t>Be</a:t>
              </a:r>
            </a:p>
            <a:p>
              <a:pPr algn="ctr"/>
              <a:r>
                <a:rPr lang="en-US" dirty="0" smtClean="0">
                  <a:solidFill>
                    <a:schemeClr val="bg1"/>
                  </a:solidFill>
                </a:rPr>
                <a:t>112</a:t>
              </a:r>
              <a:endParaRPr lang="en-US" dirty="0">
                <a:solidFill>
                  <a:schemeClr val="bg1"/>
                </a:solidFill>
              </a:endParaRPr>
            </a:p>
          </p:txBody>
        </p:sp>
        <p:sp>
          <p:nvSpPr>
            <p:cNvPr id="69" name="Rectangle 68"/>
            <p:cNvSpPr/>
            <p:nvPr/>
          </p:nvSpPr>
          <p:spPr>
            <a:xfrm>
              <a:off x="1167749" y="2057400"/>
              <a:ext cx="939149" cy="914400"/>
            </a:xfrm>
            <a:prstGeom prst="rect">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rPr>
                <a:t>Mg</a:t>
              </a:r>
            </a:p>
            <a:p>
              <a:pPr algn="ctr"/>
              <a:r>
                <a:rPr lang="en-US" dirty="0" smtClean="0">
                  <a:solidFill>
                    <a:schemeClr val="bg1"/>
                  </a:solidFill>
                </a:rPr>
                <a:t>160</a:t>
              </a:r>
              <a:endParaRPr lang="en-US" dirty="0">
                <a:solidFill>
                  <a:schemeClr val="bg1"/>
                </a:solidFill>
              </a:endParaRPr>
            </a:p>
          </p:txBody>
        </p:sp>
        <p:sp>
          <p:nvSpPr>
            <p:cNvPr id="70" name="Rectangle 69"/>
            <p:cNvSpPr/>
            <p:nvPr/>
          </p:nvSpPr>
          <p:spPr>
            <a:xfrm>
              <a:off x="1167749" y="2971800"/>
              <a:ext cx="939149" cy="914400"/>
            </a:xfrm>
            <a:prstGeom prst="rect">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rPr>
                <a:t>Ca</a:t>
              </a:r>
            </a:p>
            <a:p>
              <a:pPr algn="ctr"/>
              <a:r>
                <a:rPr lang="en-US" dirty="0" smtClean="0">
                  <a:solidFill>
                    <a:schemeClr val="bg1"/>
                  </a:solidFill>
                </a:rPr>
                <a:t>197</a:t>
              </a:r>
              <a:endParaRPr lang="en-US" dirty="0">
                <a:solidFill>
                  <a:schemeClr val="bg1"/>
                </a:solidFill>
              </a:endParaRPr>
            </a:p>
          </p:txBody>
        </p:sp>
        <p:sp>
          <p:nvSpPr>
            <p:cNvPr id="71" name="Rectangle 70"/>
            <p:cNvSpPr/>
            <p:nvPr/>
          </p:nvSpPr>
          <p:spPr>
            <a:xfrm>
              <a:off x="1167749" y="3886200"/>
              <a:ext cx="939149" cy="914400"/>
            </a:xfrm>
            <a:prstGeom prst="rect">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err="1" smtClean="0">
                  <a:solidFill>
                    <a:schemeClr val="bg1"/>
                  </a:solidFill>
                </a:rPr>
                <a:t>Sr</a:t>
              </a:r>
              <a:endParaRPr lang="en-US" dirty="0" smtClean="0">
                <a:solidFill>
                  <a:schemeClr val="bg1"/>
                </a:solidFill>
              </a:endParaRPr>
            </a:p>
            <a:p>
              <a:pPr algn="ctr"/>
              <a:r>
                <a:rPr lang="en-US" dirty="0" smtClean="0">
                  <a:solidFill>
                    <a:schemeClr val="bg1"/>
                  </a:solidFill>
                </a:rPr>
                <a:t>215</a:t>
              </a:r>
              <a:endParaRPr lang="en-US" dirty="0">
                <a:solidFill>
                  <a:schemeClr val="bg1"/>
                </a:solidFill>
              </a:endParaRPr>
            </a:p>
          </p:txBody>
        </p:sp>
        <p:sp>
          <p:nvSpPr>
            <p:cNvPr id="72" name="Rectangle 71"/>
            <p:cNvSpPr/>
            <p:nvPr/>
          </p:nvSpPr>
          <p:spPr>
            <a:xfrm>
              <a:off x="1167749" y="4800600"/>
              <a:ext cx="939149" cy="914400"/>
            </a:xfrm>
            <a:prstGeom prst="rect">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err="1" smtClean="0">
                  <a:solidFill>
                    <a:schemeClr val="bg1"/>
                  </a:solidFill>
                </a:rPr>
                <a:t>Ba</a:t>
              </a:r>
              <a:endParaRPr lang="en-US" dirty="0" smtClean="0">
                <a:solidFill>
                  <a:schemeClr val="bg1"/>
                </a:solidFill>
              </a:endParaRPr>
            </a:p>
            <a:p>
              <a:pPr algn="ctr"/>
              <a:r>
                <a:rPr lang="en-US" dirty="0" smtClean="0">
                  <a:solidFill>
                    <a:schemeClr val="bg1"/>
                  </a:solidFill>
                </a:rPr>
                <a:t>215</a:t>
              </a:r>
              <a:endParaRPr lang="en-US" dirty="0">
                <a:solidFill>
                  <a:schemeClr val="bg1"/>
                </a:solidFill>
              </a:endParaRPr>
            </a:p>
          </p:txBody>
        </p:sp>
        <p:sp>
          <p:nvSpPr>
            <p:cNvPr id="73" name="Rectangle 72"/>
            <p:cNvSpPr/>
            <p:nvPr/>
          </p:nvSpPr>
          <p:spPr>
            <a:xfrm>
              <a:off x="2308144" y="1143000"/>
              <a:ext cx="939149" cy="914400"/>
            </a:xfrm>
            <a:prstGeom prst="rect">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rPr>
                <a:t>B</a:t>
              </a:r>
            </a:p>
            <a:p>
              <a:pPr algn="ctr"/>
              <a:r>
                <a:rPr lang="en-US" dirty="0" smtClean="0">
                  <a:solidFill>
                    <a:schemeClr val="bg1"/>
                  </a:solidFill>
                </a:rPr>
                <a:t>85</a:t>
              </a:r>
              <a:endParaRPr lang="en-US" dirty="0">
                <a:solidFill>
                  <a:schemeClr val="bg1"/>
                </a:solidFill>
              </a:endParaRPr>
            </a:p>
          </p:txBody>
        </p:sp>
        <p:sp>
          <p:nvSpPr>
            <p:cNvPr id="74" name="Rectangle 73"/>
            <p:cNvSpPr/>
            <p:nvPr/>
          </p:nvSpPr>
          <p:spPr>
            <a:xfrm>
              <a:off x="2308144" y="2057400"/>
              <a:ext cx="939149" cy="914400"/>
            </a:xfrm>
            <a:prstGeom prst="rect">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rPr>
                <a:t>Al</a:t>
              </a:r>
            </a:p>
            <a:p>
              <a:pPr algn="ctr"/>
              <a:r>
                <a:rPr lang="en-US" dirty="0" smtClean="0">
                  <a:solidFill>
                    <a:schemeClr val="bg1"/>
                  </a:solidFill>
                </a:rPr>
                <a:t>143</a:t>
              </a:r>
              <a:endParaRPr lang="en-US" dirty="0">
                <a:solidFill>
                  <a:schemeClr val="bg1"/>
                </a:solidFill>
              </a:endParaRPr>
            </a:p>
          </p:txBody>
        </p:sp>
        <p:sp>
          <p:nvSpPr>
            <p:cNvPr id="75" name="Rectangle 74"/>
            <p:cNvSpPr/>
            <p:nvPr/>
          </p:nvSpPr>
          <p:spPr>
            <a:xfrm>
              <a:off x="2308144" y="2971800"/>
              <a:ext cx="939149" cy="914400"/>
            </a:xfrm>
            <a:prstGeom prst="rect">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err="1" smtClean="0">
                  <a:solidFill>
                    <a:schemeClr val="bg1"/>
                  </a:solidFill>
                </a:rPr>
                <a:t>Ga</a:t>
              </a:r>
              <a:endParaRPr lang="en-US" dirty="0" smtClean="0">
                <a:solidFill>
                  <a:schemeClr val="bg1"/>
                </a:solidFill>
              </a:endParaRPr>
            </a:p>
            <a:p>
              <a:pPr algn="ctr"/>
              <a:r>
                <a:rPr lang="en-US" dirty="0" smtClean="0">
                  <a:solidFill>
                    <a:schemeClr val="bg1"/>
                  </a:solidFill>
                </a:rPr>
                <a:t>135</a:t>
              </a:r>
              <a:endParaRPr lang="en-US" dirty="0">
                <a:solidFill>
                  <a:schemeClr val="bg1"/>
                </a:solidFill>
              </a:endParaRPr>
            </a:p>
          </p:txBody>
        </p:sp>
        <p:sp>
          <p:nvSpPr>
            <p:cNvPr id="76" name="Rectangle 75"/>
            <p:cNvSpPr/>
            <p:nvPr/>
          </p:nvSpPr>
          <p:spPr>
            <a:xfrm>
              <a:off x="2308144" y="3886200"/>
              <a:ext cx="939149" cy="914400"/>
            </a:xfrm>
            <a:prstGeom prst="rect">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rPr>
                <a:t>In</a:t>
              </a:r>
            </a:p>
            <a:p>
              <a:pPr algn="ctr"/>
              <a:r>
                <a:rPr lang="en-US" dirty="0" smtClean="0">
                  <a:solidFill>
                    <a:schemeClr val="bg1"/>
                  </a:solidFill>
                </a:rPr>
                <a:t>167</a:t>
              </a:r>
              <a:endParaRPr lang="en-US" dirty="0">
                <a:solidFill>
                  <a:schemeClr val="bg1"/>
                </a:solidFill>
              </a:endParaRPr>
            </a:p>
          </p:txBody>
        </p:sp>
        <p:sp>
          <p:nvSpPr>
            <p:cNvPr id="77" name="Rectangle 76"/>
            <p:cNvSpPr/>
            <p:nvPr/>
          </p:nvSpPr>
          <p:spPr>
            <a:xfrm>
              <a:off x="3247292" y="1143000"/>
              <a:ext cx="939149" cy="914400"/>
            </a:xfrm>
            <a:prstGeom prst="rect">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rPr>
                <a:t>C</a:t>
              </a:r>
            </a:p>
            <a:p>
              <a:pPr algn="ctr"/>
              <a:r>
                <a:rPr lang="en-US" dirty="0" smtClean="0">
                  <a:solidFill>
                    <a:schemeClr val="bg1"/>
                  </a:solidFill>
                </a:rPr>
                <a:t>77</a:t>
              </a:r>
              <a:endParaRPr lang="en-US" dirty="0">
                <a:solidFill>
                  <a:schemeClr val="bg1"/>
                </a:solidFill>
              </a:endParaRPr>
            </a:p>
          </p:txBody>
        </p:sp>
        <p:sp>
          <p:nvSpPr>
            <p:cNvPr id="78" name="Rectangle 77"/>
            <p:cNvSpPr/>
            <p:nvPr/>
          </p:nvSpPr>
          <p:spPr>
            <a:xfrm>
              <a:off x="3247292" y="2057400"/>
              <a:ext cx="939149" cy="914400"/>
            </a:xfrm>
            <a:prstGeom prst="rect">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rPr>
                <a:t>Si</a:t>
              </a:r>
            </a:p>
            <a:p>
              <a:pPr algn="ctr"/>
              <a:r>
                <a:rPr lang="en-US" dirty="0" smtClean="0">
                  <a:solidFill>
                    <a:schemeClr val="bg1"/>
                  </a:solidFill>
                </a:rPr>
                <a:t>118</a:t>
              </a:r>
              <a:endParaRPr lang="en-US" dirty="0">
                <a:solidFill>
                  <a:schemeClr val="bg1"/>
                </a:solidFill>
              </a:endParaRPr>
            </a:p>
          </p:txBody>
        </p:sp>
        <p:sp>
          <p:nvSpPr>
            <p:cNvPr id="79" name="Rectangle 78"/>
            <p:cNvSpPr/>
            <p:nvPr/>
          </p:nvSpPr>
          <p:spPr>
            <a:xfrm>
              <a:off x="3247292" y="2971800"/>
              <a:ext cx="939149" cy="914400"/>
            </a:xfrm>
            <a:prstGeom prst="rect">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err="1" smtClean="0">
                  <a:solidFill>
                    <a:schemeClr val="bg1"/>
                  </a:solidFill>
                </a:rPr>
                <a:t>Ge</a:t>
              </a:r>
              <a:endParaRPr lang="en-US" dirty="0" smtClean="0">
                <a:solidFill>
                  <a:schemeClr val="bg1"/>
                </a:solidFill>
              </a:endParaRPr>
            </a:p>
            <a:p>
              <a:pPr algn="ctr"/>
              <a:r>
                <a:rPr lang="en-US" dirty="0" smtClean="0">
                  <a:solidFill>
                    <a:schemeClr val="bg1"/>
                  </a:solidFill>
                </a:rPr>
                <a:t>122</a:t>
              </a:r>
              <a:endParaRPr lang="en-US" dirty="0">
                <a:solidFill>
                  <a:schemeClr val="bg1"/>
                </a:solidFill>
              </a:endParaRPr>
            </a:p>
          </p:txBody>
        </p:sp>
        <p:sp>
          <p:nvSpPr>
            <p:cNvPr id="80" name="Rectangle 79"/>
            <p:cNvSpPr/>
            <p:nvPr/>
          </p:nvSpPr>
          <p:spPr>
            <a:xfrm>
              <a:off x="3247292" y="3886200"/>
              <a:ext cx="939149" cy="914400"/>
            </a:xfrm>
            <a:prstGeom prst="rect">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err="1" smtClean="0">
                  <a:solidFill>
                    <a:schemeClr val="bg1"/>
                  </a:solidFill>
                </a:rPr>
                <a:t>Sn</a:t>
              </a:r>
              <a:endParaRPr lang="en-US" dirty="0" smtClean="0">
                <a:solidFill>
                  <a:schemeClr val="bg1"/>
                </a:solidFill>
              </a:endParaRPr>
            </a:p>
            <a:p>
              <a:pPr algn="ctr"/>
              <a:r>
                <a:rPr lang="en-US" dirty="0" smtClean="0">
                  <a:solidFill>
                    <a:schemeClr val="bg1"/>
                  </a:solidFill>
                </a:rPr>
                <a:t>140</a:t>
              </a:r>
              <a:endParaRPr lang="en-US" dirty="0">
                <a:solidFill>
                  <a:schemeClr val="bg1"/>
                </a:solidFill>
              </a:endParaRPr>
            </a:p>
          </p:txBody>
        </p:sp>
        <p:sp>
          <p:nvSpPr>
            <p:cNvPr id="81" name="Rectangle 80"/>
            <p:cNvSpPr/>
            <p:nvPr/>
          </p:nvSpPr>
          <p:spPr>
            <a:xfrm>
              <a:off x="4186441" y="1143000"/>
              <a:ext cx="939149" cy="914400"/>
            </a:xfrm>
            <a:prstGeom prst="rect">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rPr>
                <a:t>N</a:t>
              </a:r>
            </a:p>
            <a:p>
              <a:pPr algn="ctr"/>
              <a:r>
                <a:rPr lang="en-US" dirty="0" smtClean="0">
                  <a:solidFill>
                    <a:schemeClr val="bg1"/>
                  </a:solidFill>
                </a:rPr>
                <a:t>75</a:t>
              </a:r>
              <a:endParaRPr lang="en-US" dirty="0">
                <a:solidFill>
                  <a:schemeClr val="bg1"/>
                </a:solidFill>
              </a:endParaRPr>
            </a:p>
          </p:txBody>
        </p:sp>
        <p:sp>
          <p:nvSpPr>
            <p:cNvPr id="82" name="Rectangle 81"/>
            <p:cNvSpPr/>
            <p:nvPr/>
          </p:nvSpPr>
          <p:spPr>
            <a:xfrm>
              <a:off x="4186441" y="2057400"/>
              <a:ext cx="939149" cy="914400"/>
            </a:xfrm>
            <a:prstGeom prst="rect">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rPr>
                <a:t>P</a:t>
              </a:r>
            </a:p>
            <a:p>
              <a:pPr algn="ctr"/>
              <a:r>
                <a:rPr lang="en-US" dirty="0" smtClean="0">
                  <a:solidFill>
                    <a:schemeClr val="bg1"/>
                  </a:solidFill>
                </a:rPr>
                <a:t>110</a:t>
              </a:r>
              <a:endParaRPr lang="en-US" dirty="0">
                <a:solidFill>
                  <a:schemeClr val="bg1"/>
                </a:solidFill>
              </a:endParaRPr>
            </a:p>
          </p:txBody>
        </p:sp>
        <p:sp>
          <p:nvSpPr>
            <p:cNvPr id="83" name="Rectangle 82"/>
            <p:cNvSpPr/>
            <p:nvPr/>
          </p:nvSpPr>
          <p:spPr>
            <a:xfrm>
              <a:off x="4186441" y="2971800"/>
              <a:ext cx="939149" cy="914400"/>
            </a:xfrm>
            <a:prstGeom prst="rect">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rPr>
                <a:t>As</a:t>
              </a:r>
            </a:p>
            <a:p>
              <a:pPr algn="ctr"/>
              <a:r>
                <a:rPr lang="en-US" dirty="0" smtClean="0">
                  <a:solidFill>
                    <a:schemeClr val="bg1"/>
                  </a:solidFill>
                </a:rPr>
                <a:t>120</a:t>
              </a:r>
              <a:endParaRPr lang="en-US" dirty="0">
                <a:solidFill>
                  <a:schemeClr val="bg1"/>
                </a:solidFill>
              </a:endParaRPr>
            </a:p>
          </p:txBody>
        </p:sp>
        <p:sp>
          <p:nvSpPr>
            <p:cNvPr id="84" name="Rectangle 83"/>
            <p:cNvSpPr/>
            <p:nvPr/>
          </p:nvSpPr>
          <p:spPr>
            <a:xfrm>
              <a:off x="4186441" y="3886200"/>
              <a:ext cx="939149" cy="914400"/>
            </a:xfrm>
            <a:prstGeom prst="rect">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err="1" smtClean="0">
                  <a:solidFill>
                    <a:schemeClr val="bg1"/>
                  </a:solidFill>
                </a:rPr>
                <a:t>Sb</a:t>
              </a:r>
              <a:endParaRPr lang="en-US" dirty="0" smtClean="0">
                <a:solidFill>
                  <a:schemeClr val="bg1"/>
                </a:solidFill>
              </a:endParaRPr>
            </a:p>
            <a:p>
              <a:pPr algn="ctr"/>
              <a:r>
                <a:rPr lang="en-US" dirty="0" smtClean="0">
                  <a:solidFill>
                    <a:schemeClr val="bg1"/>
                  </a:solidFill>
                </a:rPr>
                <a:t>140</a:t>
              </a:r>
              <a:endParaRPr lang="en-US" dirty="0">
                <a:solidFill>
                  <a:schemeClr val="bg1"/>
                </a:solidFill>
              </a:endParaRPr>
            </a:p>
          </p:txBody>
        </p:sp>
        <p:sp>
          <p:nvSpPr>
            <p:cNvPr id="85" name="Rectangle 84"/>
            <p:cNvSpPr/>
            <p:nvPr/>
          </p:nvSpPr>
          <p:spPr>
            <a:xfrm>
              <a:off x="5125590" y="1143000"/>
              <a:ext cx="939149" cy="914400"/>
            </a:xfrm>
            <a:prstGeom prst="rect">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rPr>
                <a:t>O</a:t>
              </a:r>
            </a:p>
            <a:p>
              <a:pPr algn="ctr"/>
              <a:r>
                <a:rPr lang="en-US" dirty="0" smtClean="0">
                  <a:solidFill>
                    <a:schemeClr val="bg1"/>
                  </a:solidFill>
                </a:rPr>
                <a:t>73</a:t>
              </a:r>
              <a:endParaRPr lang="en-US" dirty="0">
                <a:solidFill>
                  <a:schemeClr val="bg1"/>
                </a:solidFill>
              </a:endParaRPr>
            </a:p>
          </p:txBody>
        </p:sp>
        <p:sp>
          <p:nvSpPr>
            <p:cNvPr id="86" name="Rectangle 85"/>
            <p:cNvSpPr/>
            <p:nvPr/>
          </p:nvSpPr>
          <p:spPr>
            <a:xfrm>
              <a:off x="5125590" y="2057400"/>
              <a:ext cx="939149" cy="914400"/>
            </a:xfrm>
            <a:prstGeom prst="rect">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rPr>
                <a:t>S</a:t>
              </a:r>
            </a:p>
            <a:p>
              <a:pPr algn="ctr"/>
              <a:r>
                <a:rPr lang="en-US" dirty="0" smtClean="0">
                  <a:solidFill>
                    <a:schemeClr val="bg1"/>
                  </a:solidFill>
                </a:rPr>
                <a:t>103</a:t>
              </a:r>
              <a:endParaRPr lang="en-US" dirty="0">
                <a:solidFill>
                  <a:schemeClr val="bg1"/>
                </a:solidFill>
              </a:endParaRPr>
            </a:p>
          </p:txBody>
        </p:sp>
        <p:sp>
          <p:nvSpPr>
            <p:cNvPr id="87" name="Rectangle 86"/>
            <p:cNvSpPr/>
            <p:nvPr/>
          </p:nvSpPr>
          <p:spPr>
            <a:xfrm>
              <a:off x="5125590" y="2971800"/>
              <a:ext cx="939149" cy="914400"/>
            </a:xfrm>
            <a:prstGeom prst="rect">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rPr>
                <a:t>Se</a:t>
              </a:r>
            </a:p>
            <a:p>
              <a:pPr algn="ctr"/>
              <a:r>
                <a:rPr lang="en-US" dirty="0" smtClean="0">
                  <a:solidFill>
                    <a:schemeClr val="bg1"/>
                  </a:solidFill>
                </a:rPr>
                <a:t>119</a:t>
              </a:r>
              <a:endParaRPr lang="en-US" dirty="0">
                <a:solidFill>
                  <a:schemeClr val="bg1"/>
                </a:solidFill>
              </a:endParaRPr>
            </a:p>
          </p:txBody>
        </p:sp>
        <p:sp>
          <p:nvSpPr>
            <p:cNvPr id="88" name="Rectangle 87"/>
            <p:cNvSpPr/>
            <p:nvPr/>
          </p:nvSpPr>
          <p:spPr>
            <a:xfrm>
              <a:off x="5125590" y="3886200"/>
              <a:ext cx="939149" cy="914400"/>
            </a:xfrm>
            <a:prstGeom prst="rect">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rPr>
                <a:t>Te</a:t>
              </a:r>
            </a:p>
            <a:p>
              <a:pPr algn="ctr"/>
              <a:r>
                <a:rPr lang="en-US" dirty="0" smtClean="0">
                  <a:solidFill>
                    <a:schemeClr val="bg1"/>
                  </a:solidFill>
                </a:rPr>
                <a:t>142</a:t>
              </a:r>
              <a:endParaRPr lang="en-US" dirty="0">
                <a:solidFill>
                  <a:schemeClr val="bg1"/>
                </a:solidFill>
              </a:endParaRPr>
            </a:p>
          </p:txBody>
        </p:sp>
        <p:sp>
          <p:nvSpPr>
            <p:cNvPr id="89" name="Rectangle 88"/>
            <p:cNvSpPr/>
            <p:nvPr/>
          </p:nvSpPr>
          <p:spPr>
            <a:xfrm>
              <a:off x="6064738" y="1143000"/>
              <a:ext cx="939149" cy="914400"/>
            </a:xfrm>
            <a:prstGeom prst="rect">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rPr>
                <a:t>F</a:t>
              </a:r>
            </a:p>
            <a:p>
              <a:pPr algn="ctr"/>
              <a:r>
                <a:rPr lang="en-US" dirty="0" smtClean="0">
                  <a:solidFill>
                    <a:schemeClr val="bg1"/>
                  </a:solidFill>
                </a:rPr>
                <a:t>72</a:t>
              </a:r>
              <a:endParaRPr lang="en-US" dirty="0">
                <a:solidFill>
                  <a:schemeClr val="bg1"/>
                </a:solidFill>
              </a:endParaRPr>
            </a:p>
          </p:txBody>
        </p:sp>
        <p:sp>
          <p:nvSpPr>
            <p:cNvPr id="90" name="Rectangle 89"/>
            <p:cNvSpPr/>
            <p:nvPr/>
          </p:nvSpPr>
          <p:spPr>
            <a:xfrm>
              <a:off x="6064738" y="2057400"/>
              <a:ext cx="939149" cy="914400"/>
            </a:xfrm>
            <a:prstGeom prst="rect">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err="1" smtClean="0">
                  <a:solidFill>
                    <a:schemeClr val="bg1"/>
                  </a:solidFill>
                </a:rPr>
                <a:t>Cl</a:t>
              </a:r>
              <a:endParaRPr lang="en-US" dirty="0" smtClean="0">
                <a:solidFill>
                  <a:schemeClr val="bg1"/>
                </a:solidFill>
              </a:endParaRPr>
            </a:p>
            <a:p>
              <a:pPr algn="ctr"/>
              <a:r>
                <a:rPr lang="en-US" dirty="0" smtClean="0">
                  <a:solidFill>
                    <a:schemeClr val="bg1"/>
                  </a:solidFill>
                </a:rPr>
                <a:t>100</a:t>
              </a:r>
              <a:endParaRPr lang="en-US" dirty="0">
                <a:solidFill>
                  <a:schemeClr val="bg1"/>
                </a:solidFill>
              </a:endParaRPr>
            </a:p>
          </p:txBody>
        </p:sp>
        <p:sp>
          <p:nvSpPr>
            <p:cNvPr id="91" name="Rectangle 90"/>
            <p:cNvSpPr/>
            <p:nvPr/>
          </p:nvSpPr>
          <p:spPr>
            <a:xfrm>
              <a:off x="6064738" y="2971800"/>
              <a:ext cx="939149" cy="914400"/>
            </a:xfrm>
            <a:prstGeom prst="rect">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rPr>
                <a:t>Br</a:t>
              </a:r>
            </a:p>
            <a:p>
              <a:pPr algn="ctr"/>
              <a:r>
                <a:rPr lang="en-US" dirty="0" smtClean="0">
                  <a:solidFill>
                    <a:schemeClr val="bg1"/>
                  </a:solidFill>
                </a:rPr>
                <a:t>114</a:t>
              </a:r>
              <a:endParaRPr lang="en-US" dirty="0">
                <a:solidFill>
                  <a:schemeClr val="bg1"/>
                </a:solidFill>
              </a:endParaRPr>
            </a:p>
          </p:txBody>
        </p:sp>
        <p:sp>
          <p:nvSpPr>
            <p:cNvPr id="92" name="Rectangle 91"/>
            <p:cNvSpPr/>
            <p:nvPr/>
          </p:nvSpPr>
          <p:spPr>
            <a:xfrm>
              <a:off x="6064738" y="3886200"/>
              <a:ext cx="939149" cy="914400"/>
            </a:xfrm>
            <a:prstGeom prst="rect">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rPr>
                <a:t>I</a:t>
              </a:r>
            </a:p>
            <a:p>
              <a:pPr algn="ctr"/>
              <a:r>
                <a:rPr lang="en-US" dirty="0" smtClean="0">
                  <a:solidFill>
                    <a:schemeClr val="bg1"/>
                  </a:solidFill>
                </a:rPr>
                <a:t>133</a:t>
              </a:r>
              <a:endParaRPr lang="en-US" dirty="0">
                <a:solidFill>
                  <a:schemeClr val="bg1"/>
                </a:solidFill>
              </a:endParaRPr>
            </a:p>
          </p:txBody>
        </p:sp>
        <p:sp>
          <p:nvSpPr>
            <p:cNvPr id="93" name="Rectangle 92"/>
            <p:cNvSpPr/>
            <p:nvPr/>
          </p:nvSpPr>
          <p:spPr>
            <a:xfrm>
              <a:off x="7003887" y="228600"/>
              <a:ext cx="939149" cy="914400"/>
            </a:xfrm>
            <a:prstGeom prst="rect">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rPr>
                <a:t>He</a:t>
              </a:r>
            </a:p>
            <a:p>
              <a:pPr algn="ctr"/>
              <a:r>
                <a:rPr lang="en-US" dirty="0" smtClean="0">
                  <a:solidFill>
                    <a:schemeClr val="bg1"/>
                  </a:solidFill>
                </a:rPr>
                <a:t>31</a:t>
              </a:r>
              <a:endParaRPr lang="en-US" dirty="0">
                <a:solidFill>
                  <a:schemeClr val="bg1"/>
                </a:solidFill>
              </a:endParaRPr>
            </a:p>
          </p:txBody>
        </p:sp>
        <p:sp>
          <p:nvSpPr>
            <p:cNvPr id="94" name="Rectangle 93"/>
            <p:cNvSpPr/>
            <p:nvPr/>
          </p:nvSpPr>
          <p:spPr>
            <a:xfrm>
              <a:off x="7003887" y="1143000"/>
              <a:ext cx="939149" cy="914400"/>
            </a:xfrm>
            <a:prstGeom prst="rect">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rPr>
                <a:t>Ne</a:t>
              </a:r>
            </a:p>
            <a:p>
              <a:pPr algn="ctr"/>
              <a:r>
                <a:rPr lang="en-US" dirty="0" smtClean="0">
                  <a:solidFill>
                    <a:schemeClr val="bg1"/>
                  </a:solidFill>
                </a:rPr>
                <a:t>71</a:t>
              </a:r>
              <a:endParaRPr lang="en-US" dirty="0">
                <a:solidFill>
                  <a:schemeClr val="bg1"/>
                </a:solidFill>
              </a:endParaRPr>
            </a:p>
          </p:txBody>
        </p:sp>
        <p:sp>
          <p:nvSpPr>
            <p:cNvPr id="95" name="Rectangle 94"/>
            <p:cNvSpPr/>
            <p:nvPr/>
          </p:nvSpPr>
          <p:spPr>
            <a:xfrm>
              <a:off x="7003887" y="2057400"/>
              <a:ext cx="939149" cy="914400"/>
            </a:xfrm>
            <a:prstGeom prst="rect">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err="1" smtClean="0">
                  <a:solidFill>
                    <a:schemeClr val="bg1"/>
                  </a:solidFill>
                </a:rPr>
                <a:t>Ar</a:t>
              </a:r>
              <a:endParaRPr lang="en-US" dirty="0" smtClean="0">
                <a:solidFill>
                  <a:schemeClr val="bg1"/>
                </a:solidFill>
              </a:endParaRPr>
            </a:p>
            <a:p>
              <a:pPr algn="ctr"/>
              <a:r>
                <a:rPr lang="en-US" dirty="0" smtClean="0">
                  <a:solidFill>
                    <a:schemeClr val="bg1"/>
                  </a:solidFill>
                </a:rPr>
                <a:t>98</a:t>
              </a:r>
              <a:endParaRPr lang="en-US" dirty="0">
                <a:solidFill>
                  <a:schemeClr val="bg1"/>
                </a:solidFill>
              </a:endParaRPr>
            </a:p>
          </p:txBody>
        </p:sp>
        <p:sp>
          <p:nvSpPr>
            <p:cNvPr id="96" name="Rectangle 95"/>
            <p:cNvSpPr/>
            <p:nvPr/>
          </p:nvSpPr>
          <p:spPr>
            <a:xfrm>
              <a:off x="7003887" y="2971800"/>
              <a:ext cx="939149" cy="914400"/>
            </a:xfrm>
            <a:prstGeom prst="rect">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rPr>
                <a:t>Kr</a:t>
              </a:r>
            </a:p>
            <a:p>
              <a:pPr algn="ctr"/>
              <a:r>
                <a:rPr lang="en-US" dirty="0" smtClean="0">
                  <a:solidFill>
                    <a:schemeClr val="bg1"/>
                  </a:solidFill>
                </a:rPr>
                <a:t>112</a:t>
              </a:r>
              <a:endParaRPr lang="en-US" dirty="0">
                <a:solidFill>
                  <a:schemeClr val="bg1"/>
                </a:solidFill>
              </a:endParaRPr>
            </a:p>
          </p:txBody>
        </p:sp>
        <p:sp>
          <p:nvSpPr>
            <p:cNvPr id="97" name="Rectangle 96"/>
            <p:cNvSpPr/>
            <p:nvPr/>
          </p:nvSpPr>
          <p:spPr>
            <a:xfrm>
              <a:off x="7003887" y="3886200"/>
              <a:ext cx="939149" cy="914400"/>
            </a:xfrm>
            <a:prstGeom prst="rect">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err="1" smtClean="0">
                  <a:solidFill>
                    <a:schemeClr val="bg1"/>
                  </a:solidFill>
                </a:rPr>
                <a:t>Xe</a:t>
              </a:r>
              <a:endParaRPr lang="en-US" dirty="0" smtClean="0">
                <a:solidFill>
                  <a:schemeClr val="bg1"/>
                </a:solidFill>
              </a:endParaRPr>
            </a:p>
            <a:p>
              <a:pPr algn="ctr"/>
              <a:r>
                <a:rPr lang="en-US" dirty="0" smtClean="0">
                  <a:solidFill>
                    <a:schemeClr val="bg1"/>
                  </a:solidFill>
                </a:rPr>
                <a:t>131</a:t>
              </a:r>
              <a:endParaRPr lang="en-US" dirty="0">
                <a:solidFill>
                  <a:schemeClr val="bg1"/>
                </a:solidFill>
              </a:endParaRPr>
            </a:p>
          </p:txBody>
        </p:sp>
        <p:sp>
          <p:nvSpPr>
            <p:cNvPr id="98" name="Rectangle 97"/>
            <p:cNvSpPr/>
            <p:nvPr/>
          </p:nvSpPr>
          <p:spPr>
            <a:xfrm>
              <a:off x="2308144" y="4800600"/>
              <a:ext cx="939149" cy="914400"/>
            </a:xfrm>
            <a:prstGeom prst="rect">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err="1" smtClean="0">
                  <a:solidFill>
                    <a:schemeClr val="bg1"/>
                  </a:solidFill>
                </a:rPr>
                <a:t>Tl</a:t>
              </a:r>
              <a:endParaRPr lang="en-US" dirty="0" smtClean="0">
                <a:solidFill>
                  <a:schemeClr val="bg1"/>
                </a:solidFill>
              </a:endParaRPr>
            </a:p>
            <a:p>
              <a:pPr algn="ctr"/>
              <a:r>
                <a:rPr lang="en-US" dirty="0" smtClean="0">
                  <a:solidFill>
                    <a:schemeClr val="bg1"/>
                  </a:solidFill>
                </a:rPr>
                <a:t>170</a:t>
              </a:r>
              <a:endParaRPr lang="en-US" dirty="0">
                <a:solidFill>
                  <a:schemeClr val="bg1"/>
                </a:solidFill>
              </a:endParaRPr>
            </a:p>
          </p:txBody>
        </p:sp>
        <p:sp>
          <p:nvSpPr>
            <p:cNvPr id="99" name="Rectangle 98"/>
            <p:cNvSpPr/>
            <p:nvPr/>
          </p:nvSpPr>
          <p:spPr>
            <a:xfrm>
              <a:off x="3247292" y="4800600"/>
              <a:ext cx="939149" cy="914400"/>
            </a:xfrm>
            <a:prstGeom prst="rect">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err="1" smtClean="0">
                  <a:solidFill>
                    <a:schemeClr val="bg1"/>
                  </a:solidFill>
                </a:rPr>
                <a:t>Pb</a:t>
              </a:r>
              <a:endParaRPr lang="en-US" dirty="0" smtClean="0">
                <a:solidFill>
                  <a:schemeClr val="bg1"/>
                </a:solidFill>
              </a:endParaRPr>
            </a:p>
            <a:p>
              <a:pPr algn="ctr"/>
              <a:r>
                <a:rPr lang="en-US" dirty="0" smtClean="0">
                  <a:solidFill>
                    <a:schemeClr val="bg1"/>
                  </a:solidFill>
                </a:rPr>
                <a:t>146</a:t>
              </a:r>
              <a:endParaRPr lang="en-US" dirty="0">
                <a:solidFill>
                  <a:schemeClr val="bg1"/>
                </a:solidFill>
              </a:endParaRPr>
            </a:p>
          </p:txBody>
        </p:sp>
        <p:sp>
          <p:nvSpPr>
            <p:cNvPr id="100" name="Rectangle 99"/>
            <p:cNvSpPr/>
            <p:nvPr/>
          </p:nvSpPr>
          <p:spPr>
            <a:xfrm>
              <a:off x="4186441" y="4800600"/>
              <a:ext cx="939149" cy="914400"/>
            </a:xfrm>
            <a:prstGeom prst="rect">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rPr>
                <a:t>Bi</a:t>
              </a:r>
            </a:p>
            <a:p>
              <a:pPr algn="ctr"/>
              <a:r>
                <a:rPr lang="en-US" dirty="0" smtClean="0">
                  <a:solidFill>
                    <a:schemeClr val="bg1"/>
                  </a:solidFill>
                </a:rPr>
                <a:t>150</a:t>
              </a:r>
              <a:endParaRPr lang="en-US" dirty="0">
                <a:solidFill>
                  <a:schemeClr val="bg1"/>
                </a:solidFill>
              </a:endParaRPr>
            </a:p>
          </p:txBody>
        </p:sp>
        <p:sp>
          <p:nvSpPr>
            <p:cNvPr id="101" name="Rectangle 100"/>
            <p:cNvSpPr/>
            <p:nvPr/>
          </p:nvSpPr>
          <p:spPr>
            <a:xfrm>
              <a:off x="5125590" y="4800600"/>
              <a:ext cx="939149" cy="914400"/>
            </a:xfrm>
            <a:prstGeom prst="rect">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rPr>
                <a:t>Po</a:t>
              </a:r>
            </a:p>
            <a:p>
              <a:pPr algn="ctr"/>
              <a:r>
                <a:rPr lang="en-US" dirty="0" smtClean="0">
                  <a:solidFill>
                    <a:schemeClr val="bg1"/>
                  </a:solidFill>
                </a:rPr>
                <a:t>168</a:t>
              </a:r>
              <a:endParaRPr lang="en-US" dirty="0">
                <a:solidFill>
                  <a:schemeClr val="bg1"/>
                </a:solidFill>
              </a:endParaRPr>
            </a:p>
          </p:txBody>
        </p:sp>
        <p:sp>
          <p:nvSpPr>
            <p:cNvPr id="102" name="Rectangle 101"/>
            <p:cNvSpPr/>
            <p:nvPr/>
          </p:nvSpPr>
          <p:spPr>
            <a:xfrm>
              <a:off x="6064738" y="4800600"/>
              <a:ext cx="939149" cy="914400"/>
            </a:xfrm>
            <a:prstGeom prst="rect">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rPr>
                <a:t>At</a:t>
              </a:r>
            </a:p>
            <a:p>
              <a:pPr algn="ctr"/>
              <a:r>
                <a:rPr lang="en-US" dirty="0" smtClean="0">
                  <a:solidFill>
                    <a:schemeClr val="bg1"/>
                  </a:solidFill>
                </a:rPr>
                <a:t>140</a:t>
              </a:r>
              <a:endParaRPr lang="en-US" dirty="0">
                <a:solidFill>
                  <a:schemeClr val="bg1"/>
                </a:solidFill>
              </a:endParaRPr>
            </a:p>
          </p:txBody>
        </p:sp>
        <p:sp>
          <p:nvSpPr>
            <p:cNvPr id="103" name="Rectangle 102"/>
            <p:cNvSpPr/>
            <p:nvPr/>
          </p:nvSpPr>
          <p:spPr>
            <a:xfrm>
              <a:off x="7003887" y="4800600"/>
              <a:ext cx="939149" cy="914400"/>
            </a:xfrm>
            <a:prstGeom prst="rect">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err="1" smtClean="0">
                  <a:solidFill>
                    <a:schemeClr val="bg1"/>
                  </a:solidFill>
                </a:rPr>
                <a:t>Rn</a:t>
              </a:r>
              <a:endParaRPr lang="en-US" dirty="0" smtClean="0">
                <a:solidFill>
                  <a:schemeClr val="bg1"/>
                </a:solidFill>
              </a:endParaRPr>
            </a:p>
            <a:p>
              <a:pPr algn="ctr"/>
              <a:r>
                <a:rPr lang="en-US" dirty="0" smtClean="0">
                  <a:solidFill>
                    <a:schemeClr val="bg1"/>
                  </a:solidFill>
                </a:rPr>
                <a:t>140</a:t>
              </a:r>
              <a:endParaRPr lang="en-US" dirty="0">
                <a:solidFill>
                  <a:schemeClr val="bg1"/>
                </a:solidFill>
              </a:endParaRPr>
            </a:p>
          </p:txBody>
        </p:sp>
        <p:sp>
          <p:nvSpPr>
            <p:cNvPr id="104" name="Rectangle 103"/>
            <p:cNvSpPr/>
            <p:nvPr/>
          </p:nvSpPr>
          <p:spPr>
            <a:xfrm>
              <a:off x="228600" y="5715000"/>
              <a:ext cx="939149" cy="914400"/>
            </a:xfrm>
            <a:prstGeom prst="rect">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rPr>
                <a:t>Fr</a:t>
              </a:r>
            </a:p>
            <a:p>
              <a:pPr algn="ctr"/>
              <a:r>
                <a:rPr lang="en-US" dirty="0" smtClean="0">
                  <a:solidFill>
                    <a:schemeClr val="bg1"/>
                  </a:solidFill>
                </a:rPr>
                <a:t>282</a:t>
              </a:r>
              <a:endParaRPr lang="en-US" dirty="0">
                <a:solidFill>
                  <a:schemeClr val="bg1"/>
                </a:solidFill>
              </a:endParaRPr>
            </a:p>
          </p:txBody>
        </p:sp>
        <p:sp>
          <p:nvSpPr>
            <p:cNvPr id="105" name="Rectangle 104"/>
            <p:cNvSpPr/>
            <p:nvPr/>
          </p:nvSpPr>
          <p:spPr>
            <a:xfrm>
              <a:off x="1167749" y="5715000"/>
              <a:ext cx="939149" cy="914400"/>
            </a:xfrm>
            <a:prstGeom prst="rect">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rPr>
                <a:t>Ra</a:t>
              </a:r>
            </a:p>
            <a:p>
              <a:pPr algn="ctr"/>
              <a:r>
                <a:rPr lang="en-US" dirty="0" smtClean="0">
                  <a:solidFill>
                    <a:schemeClr val="bg1"/>
                  </a:solidFill>
                </a:rPr>
                <a:t>223</a:t>
              </a:r>
              <a:endParaRPr lang="en-US" dirty="0">
                <a:solidFill>
                  <a:schemeClr val="bg1"/>
                </a:solidFill>
              </a:endParaRPr>
            </a:p>
          </p:txBody>
        </p:sp>
      </p:grpSp>
      <p:sp>
        <p:nvSpPr>
          <p:cNvPr id="49" name="TextBox 48"/>
          <p:cNvSpPr txBox="1"/>
          <p:nvPr/>
        </p:nvSpPr>
        <p:spPr>
          <a:xfrm>
            <a:off x="2286000" y="5715000"/>
            <a:ext cx="3810000" cy="707886"/>
          </a:xfrm>
          <a:prstGeom prst="rect">
            <a:avLst/>
          </a:prstGeom>
          <a:noFill/>
        </p:spPr>
        <p:txBody>
          <a:bodyPr wrap="square" rtlCol="0">
            <a:spAutoFit/>
          </a:bodyPr>
          <a:lstStyle/>
          <a:p>
            <a:r>
              <a:rPr lang="en-US" sz="4000" b="1" dirty="0" smtClean="0"/>
              <a:t>Atomic Radii</a:t>
            </a:r>
            <a:endParaRPr lang="en-US" sz="4000" b="1" dirty="0"/>
          </a:p>
        </p:txBody>
      </p:sp>
      <p:sp>
        <p:nvSpPr>
          <p:cNvPr id="50" name="TextBox 49"/>
          <p:cNvSpPr txBox="1"/>
          <p:nvPr/>
        </p:nvSpPr>
        <p:spPr>
          <a:xfrm>
            <a:off x="1368995" y="228600"/>
            <a:ext cx="5500728" cy="369332"/>
          </a:xfrm>
          <a:prstGeom prst="rect">
            <a:avLst/>
          </a:prstGeom>
          <a:noFill/>
        </p:spPr>
        <p:txBody>
          <a:bodyPr wrap="square" rtlCol="0">
            <a:spAutoFit/>
          </a:bodyPr>
          <a:lstStyle/>
          <a:p>
            <a:r>
              <a:rPr lang="en-US" dirty="0" smtClean="0"/>
              <a:t>Atoms get bigger as you go down and to the left.</a:t>
            </a:r>
            <a:endParaRPr lang="en-US" dirty="0"/>
          </a:p>
        </p:txBody>
      </p:sp>
      <p:grpSp>
        <p:nvGrpSpPr>
          <p:cNvPr id="162" name="Group 161"/>
          <p:cNvGrpSpPr/>
          <p:nvPr/>
        </p:nvGrpSpPr>
        <p:grpSpPr>
          <a:xfrm>
            <a:off x="4995333" y="304800"/>
            <a:ext cx="4301067" cy="6553200"/>
            <a:chOff x="4995333" y="304800"/>
            <a:chExt cx="4301067" cy="6553200"/>
          </a:xfrm>
        </p:grpSpPr>
        <p:pic>
          <p:nvPicPr>
            <p:cNvPr id="3074" name="Picture 2" descr="C:\Documents and Settings\jbair\Local Settings\Temporary Internet Files\Content.IE5\VAMAUYT9\MC900056894[1].wmf"/>
            <p:cNvPicPr>
              <a:picLocks noChangeAspect="1" noChangeArrowheads="1"/>
            </p:cNvPicPr>
            <p:nvPr/>
          </p:nvPicPr>
          <p:blipFill>
            <a:blip r:embed="rId2" cstate="print"/>
            <a:srcRect/>
            <a:stretch>
              <a:fillRect/>
            </a:stretch>
          </p:blipFill>
          <p:spPr bwMode="auto">
            <a:xfrm flipH="1">
              <a:off x="7263258" y="6384925"/>
              <a:ext cx="432942" cy="473075"/>
            </a:xfrm>
            <a:prstGeom prst="rect">
              <a:avLst/>
            </a:prstGeom>
            <a:noFill/>
          </p:spPr>
        </p:pic>
        <p:pic>
          <p:nvPicPr>
            <p:cNvPr id="52" name="Picture 2" descr="C:\Documents and Settings\jbair\Local Settings\Temporary Internet Files\Content.IE5\VAMAUYT9\MC900056894[1].wmf"/>
            <p:cNvPicPr>
              <a:picLocks noChangeAspect="1" noChangeArrowheads="1"/>
            </p:cNvPicPr>
            <p:nvPr/>
          </p:nvPicPr>
          <p:blipFill>
            <a:blip r:embed="rId2" cstate="print"/>
            <a:srcRect/>
            <a:stretch>
              <a:fillRect/>
            </a:stretch>
          </p:blipFill>
          <p:spPr bwMode="auto">
            <a:xfrm flipH="1">
              <a:off x="6666586" y="6232525"/>
              <a:ext cx="572414" cy="625475"/>
            </a:xfrm>
            <a:prstGeom prst="rect">
              <a:avLst/>
            </a:prstGeom>
            <a:noFill/>
          </p:spPr>
        </p:pic>
        <p:pic>
          <p:nvPicPr>
            <p:cNvPr id="53" name="Picture 2" descr="C:\Documents and Settings\jbair\Local Settings\Temporary Internet Files\Content.IE5\VAMAUYT9\MC900056894[1].wmf"/>
            <p:cNvPicPr>
              <a:picLocks noChangeAspect="1" noChangeArrowheads="1"/>
            </p:cNvPicPr>
            <p:nvPr/>
          </p:nvPicPr>
          <p:blipFill>
            <a:blip r:embed="rId2" cstate="print"/>
            <a:srcRect/>
            <a:stretch>
              <a:fillRect/>
            </a:stretch>
          </p:blipFill>
          <p:spPr bwMode="auto">
            <a:xfrm flipH="1">
              <a:off x="5917515" y="6080125"/>
              <a:ext cx="711885" cy="777875"/>
            </a:xfrm>
            <a:prstGeom prst="rect">
              <a:avLst/>
            </a:prstGeom>
            <a:noFill/>
          </p:spPr>
        </p:pic>
        <p:pic>
          <p:nvPicPr>
            <p:cNvPr id="54" name="Picture 2" descr="C:\Documents and Settings\jbair\Local Settings\Temporary Internet Files\Content.IE5\VAMAUYT9\MC900056894[1].wmf"/>
            <p:cNvPicPr>
              <a:picLocks noChangeAspect="1" noChangeArrowheads="1"/>
            </p:cNvPicPr>
            <p:nvPr/>
          </p:nvPicPr>
          <p:blipFill>
            <a:blip r:embed="rId2" cstate="print"/>
            <a:srcRect/>
            <a:stretch>
              <a:fillRect/>
            </a:stretch>
          </p:blipFill>
          <p:spPr bwMode="auto">
            <a:xfrm flipH="1">
              <a:off x="4995333" y="5905095"/>
              <a:ext cx="872067" cy="952905"/>
            </a:xfrm>
            <a:prstGeom prst="rect">
              <a:avLst/>
            </a:prstGeom>
            <a:noFill/>
          </p:spPr>
        </p:pic>
        <p:pic>
          <p:nvPicPr>
            <p:cNvPr id="55" name="Picture 2" descr="C:\Documents and Settings\jbair\Local Settings\Temporary Internet Files\Content.IE5\VAMAUYT9\MC900056894[1].wmf"/>
            <p:cNvPicPr>
              <a:picLocks noChangeAspect="1" noChangeArrowheads="1"/>
            </p:cNvPicPr>
            <p:nvPr/>
          </p:nvPicPr>
          <p:blipFill>
            <a:blip r:embed="rId2" cstate="print"/>
            <a:srcRect/>
            <a:stretch>
              <a:fillRect/>
            </a:stretch>
          </p:blipFill>
          <p:spPr bwMode="auto">
            <a:xfrm flipH="1">
              <a:off x="7722058" y="6553200"/>
              <a:ext cx="278942" cy="304800"/>
            </a:xfrm>
            <a:prstGeom prst="rect">
              <a:avLst/>
            </a:prstGeom>
            <a:noFill/>
          </p:spPr>
        </p:pic>
        <p:pic>
          <p:nvPicPr>
            <p:cNvPr id="57" name="Picture 2" descr="C:\Documents and Settings\jbair\Local Settings\Temporary Internet Files\Content.IE5\VAMAUYT9\MC900056894[1].wmf"/>
            <p:cNvPicPr>
              <a:picLocks noChangeAspect="1" noChangeArrowheads="1"/>
            </p:cNvPicPr>
            <p:nvPr/>
          </p:nvPicPr>
          <p:blipFill>
            <a:blip r:embed="rId2" cstate="print"/>
            <a:srcRect/>
            <a:stretch>
              <a:fillRect/>
            </a:stretch>
          </p:blipFill>
          <p:spPr bwMode="auto">
            <a:xfrm flipH="1">
              <a:off x="8686800" y="990600"/>
              <a:ext cx="432942" cy="473075"/>
            </a:xfrm>
            <a:prstGeom prst="rect">
              <a:avLst/>
            </a:prstGeom>
            <a:noFill/>
          </p:spPr>
        </p:pic>
        <p:pic>
          <p:nvPicPr>
            <p:cNvPr id="58" name="Picture 2" descr="C:\Documents and Settings\jbair\Local Settings\Temporary Internet Files\Content.IE5\VAMAUYT9\MC900056894[1].wmf"/>
            <p:cNvPicPr>
              <a:picLocks noChangeAspect="1" noChangeArrowheads="1"/>
            </p:cNvPicPr>
            <p:nvPr/>
          </p:nvPicPr>
          <p:blipFill>
            <a:blip r:embed="rId2" cstate="print"/>
            <a:srcRect/>
            <a:stretch>
              <a:fillRect/>
            </a:stretch>
          </p:blipFill>
          <p:spPr bwMode="auto">
            <a:xfrm flipH="1">
              <a:off x="8534400" y="2133600"/>
              <a:ext cx="572414" cy="625475"/>
            </a:xfrm>
            <a:prstGeom prst="rect">
              <a:avLst/>
            </a:prstGeom>
            <a:noFill/>
          </p:spPr>
        </p:pic>
        <p:pic>
          <p:nvPicPr>
            <p:cNvPr id="59" name="Picture 2" descr="C:\Documents and Settings\jbair\Local Settings\Temporary Internet Files\Content.IE5\VAMAUYT9\MC900056894[1].wmf"/>
            <p:cNvPicPr>
              <a:picLocks noChangeAspect="1" noChangeArrowheads="1"/>
            </p:cNvPicPr>
            <p:nvPr/>
          </p:nvPicPr>
          <p:blipFill>
            <a:blip r:embed="rId2" cstate="print"/>
            <a:srcRect/>
            <a:stretch>
              <a:fillRect/>
            </a:stretch>
          </p:blipFill>
          <p:spPr bwMode="auto">
            <a:xfrm flipH="1">
              <a:off x="8382000" y="3505200"/>
              <a:ext cx="711885" cy="777875"/>
            </a:xfrm>
            <a:prstGeom prst="rect">
              <a:avLst/>
            </a:prstGeom>
            <a:noFill/>
          </p:spPr>
        </p:pic>
        <p:pic>
          <p:nvPicPr>
            <p:cNvPr id="60" name="Picture 2" descr="C:\Documents and Settings\jbair\Local Settings\Temporary Internet Files\Content.IE5\VAMAUYT9\MC900056894[1].wmf"/>
            <p:cNvPicPr>
              <a:picLocks noChangeAspect="1" noChangeArrowheads="1"/>
            </p:cNvPicPr>
            <p:nvPr/>
          </p:nvPicPr>
          <p:blipFill>
            <a:blip r:embed="rId2" cstate="print"/>
            <a:srcRect/>
            <a:stretch>
              <a:fillRect/>
            </a:stretch>
          </p:blipFill>
          <p:spPr bwMode="auto">
            <a:xfrm flipH="1">
              <a:off x="8229600" y="4876800"/>
              <a:ext cx="872067" cy="952905"/>
            </a:xfrm>
            <a:prstGeom prst="rect">
              <a:avLst/>
            </a:prstGeom>
            <a:noFill/>
          </p:spPr>
        </p:pic>
        <p:pic>
          <p:nvPicPr>
            <p:cNvPr id="61" name="Picture 2" descr="C:\Documents and Settings\jbair\Local Settings\Temporary Internet Files\Content.IE5\VAMAUYT9\MC900056894[1].wmf"/>
            <p:cNvPicPr>
              <a:picLocks noChangeAspect="1" noChangeArrowheads="1"/>
            </p:cNvPicPr>
            <p:nvPr/>
          </p:nvPicPr>
          <p:blipFill>
            <a:blip r:embed="rId2" cstate="print"/>
            <a:srcRect/>
            <a:stretch>
              <a:fillRect/>
            </a:stretch>
          </p:blipFill>
          <p:spPr bwMode="auto">
            <a:xfrm flipH="1">
              <a:off x="8839200" y="304800"/>
              <a:ext cx="278942" cy="304800"/>
            </a:xfrm>
            <a:prstGeom prst="rect">
              <a:avLst/>
            </a:prstGeom>
            <a:noFill/>
          </p:spPr>
        </p:pic>
        <p:sp>
          <p:nvSpPr>
            <p:cNvPr id="106" name="TextBox 105"/>
            <p:cNvSpPr txBox="1"/>
            <p:nvPr/>
          </p:nvSpPr>
          <p:spPr>
            <a:xfrm>
              <a:off x="8153400" y="621268"/>
              <a:ext cx="1143000" cy="369332"/>
            </a:xfrm>
            <a:prstGeom prst="rect">
              <a:avLst/>
            </a:prstGeom>
            <a:noFill/>
          </p:spPr>
          <p:txBody>
            <a:bodyPr wrap="square" rtlCol="0">
              <a:spAutoFit/>
            </a:bodyPr>
            <a:lstStyle/>
            <a:p>
              <a:pPr algn="ctr"/>
              <a:r>
                <a:rPr lang="en-US" dirty="0" smtClean="0"/>
                <a:t>31-80</a:t>
              </a:r>
              <a:endParaRPr lang="en-US" dirty="0"/>
            </a:p>
          </p:txBody>
        </p:sp>
        <p:sp>
          <p:nvSpPr>
            <p:cNvPr id="107" name="TextBox 106"/>
            <p:cNvSpPr txBox="1"/>
            <p:nvPr/>
          </p:nvSpPr>
          <p:spPr>
            <a:xfrm>
              <a:off x="8001000" y="1611868"/>
              <a:ext cx="1143000" cy="369332"/>
            </a:xfrm>
            <a:prstGeom prst="rect">
              <a:avLst/>
            </a:prstGeom>
            <a:noFill/>
          </p:spPr>
          <p:txBody>
            <a:bodyPr wrap="square" rtlCol="0">
              <a:spAutoFit/>
            </a:bodyPr>
            <a:lstStyle/>
            <a:p>
              <a:pPr algn="ctr"/>
              <a:r>
                <a:rPr lang="en-US" dirty="0" smtClean="0"/>
                <a:t>81-100</a:t>
              </a:r>
              <a:endParaRPr lang="en-US" dirty="0"/>
            </a:p>
          </p:txBody>
        </p:sp>
        <p:sp>
          <p:nvSpPr>
            <p:cNvPr id="108" name="TextBox 107"/>
            <p:cNvSpPr txBox="1"/>
            <p:nvPr/>
          </p:nvSpPr>
          <p:spPr>
            <a:xfrm>
              <a:off x="8001000" y="2895600"/>
              <a:ext cx="1143000" cy="369332"/>
            </a:xfrm>
            <a:prstGeom prst="rect">
              <a:avLst/>
            </a:prstGeom>
            <a:noFill/>
          </p:spPr>
          <p:txBody>
            <a:bodyPr wrap="square" rtlCol="0">
              <a:spAutoFit/>
            </a:bodyPr>
            <a:lstStyle/>
            <a:p>
              <a:pPr algn="ctr"/>
              <a:r>
                <a:rPr lang="en-US" dirty="0" smtClean="0"/>
                <a:t>101-159</a:t>
              </a:r>
              <a:endParaRPr lang="en-US" dirty="0"/>
            </a:p>
          </p:txBody>
        </p:sp>
        <p:sp>
          <p:nvSpPr>
            <p:cNvPr id="109" name="TextBox 108"/>
            <p:cNvSpPr txBox="1"/>
            <p:nvPr/>
          </p:nvSpPr>
          <p:spPr>
            <a:xfrm>
              <a:off x="8001000" y="4419600"/>
              <a:ext cx="1143000" cy="369332"/>
            </a:xfrm>
            <a:prstGeom prst="rect">
              <a:avLst/>
            </a:prstGeom>
            <a:noFill/>
          </p:spPr>
          <p:txBody>
            <a:bodyPr wrap="square" rtlCol="0">
              <a:spAutoFit/>
            </a:bodyPr>
            <a:lstStyle/>
            <a:p>
              <a:pPr algn="ctr"/>
              <a:r>
                <a:rPr lang="en-US" dirty="0" smtClean="0"/>
                <a:t>160-269</a:t>
              </a:r>
              <a:endParaRPr lang="en-US" dirty="0"/>
            </a:p>
          </p:txBody>
        </p:sp>
        <p:sp>
          <p:nvSpPr>
            <p:cNvPr id="110" name="TextBox 109"/>
            <p:cNvSpPr txBox="1"/>
            <p:nvPr/>
          </p:nvSpPr>
          <p:spPr>
            <a:xfrm>
              <a:off x="8077200" y="5879068"/>
              <a:ext cx="1143000" cy="369332"/>
            </a:xfrm>
            <a:prstGeom prst="rect">
              <a:avLst/>
            </a:prstGeom>
            <a:noFill/>
          </p:spPr>
          <p:txBody>
            <a:bodyPr wrap="square" rtlCol="0">
              <a:spAutoFit/>
            </a:bodyPr>
            <a:lstStyle/>
            <a:p>
              <a:pPr algn="ctr"/>
              <a:r>
                <a:rPr lang="en-US" dirty="0" smtClean="0"/>
                <a:t>270-300</a:t>
              </a:r>
              <a:endParaRPr lang="en-US" dirty="0"/>
            </a:p>
          </p:txBody>
        </p:sp>
      </p:grpSp>
      <p:pic>
        <p:nvPicPr>
          <p:cNvPr id="161" name="Picture 2" descr="C:\Documents and Settings\jbair\Local Settings\Temporary Internet Files\Content.IE5\VAMAUYT9\MC900056894[1].wmf"/>
          <p:cNvPicPr>
            <a:picLocks noChangeAspect="1" noChangeArrowheads="1"/>
          </p:cNvPicPr>
          <p:nvPr/>
        </p:nvPicPr>
        <p:blipFill>
          <a:blip r:embed="rId2" cstate="print"/>
          <a:srcRect/>
          <a:stretch>
            <a:fillRect/>
          </a:stretch>
        </p:blipFill>
        <p:spPr bwMode="auto">
          <a:xfrm flipH="1">
            <a:off x="8839200" y="304800"/>
            <a:ext cx="278942" cy="304800"/>
          </a:xfrm>
          <a:prstGeom prst="rect">
            <a:avLst/>
          </a:prstGeom>
          <a:noFill/>
        </p:spPr>
      </p:pic>
      <p:pic>
        <p:nvPicPr>
          <p:cNvPr id="157" name="Picture 2" descr="C:\Documents and Settings\jbair\Local Settings\Temporary Internet Files\Content.IE5\VAMAUYT9\MC900056894[1].wmf"/>
          <p:cNvPicPr>
            <a:picLocks noChangeAspect="1" noChangeArrowheads="1"/>
          </p:cNvPicPr>
          <p:nvPr/>
        </p:nvPicPr>
        <p:blipFill>
          <a:blip r:embed="rId2" cstate="print"/>
          <a:srcRect/>
          <a:stretch>
            <a:fillRect/>
          </a:stretch>
        </p:blipFill>
        <p:spPr bwMode="auto">
          <a:xfrm flipH="1">
            <a:off x="8711058" y="990600"/>
            <a:ext cx="432942" cy="473075"/>
          </a:xfrm>
          <a:prstGeom prst="rect">
            <a:avLst/>
          </a:prstGeom>
          <a:noFill/>
        </p:spPr>
      </p:pic>
      <p:pic>
        <p:nvPicPr>
          <p:cNvPr id="158" name="Picture 2" descr="C:\Documents and Settings\jbair\Local Settings\Temporary Internet Files\Content.IE5\VAMAUYT9\MC900056894[1].wmf"/>
          <p:cNvPicPr>
            <a:picLocks noChangeAspect="1" noChangeArrowheads="1"/>
          </p:cNvPicPr>
          <p:nvPr/>
        </p:nvPicPr>
        <p:blipFill>
          <a:blip r:embed="rId2" cstate="print"/>
          <a:srcRect/>
          <a:stretch>
            <a:fillRect/>
          </a:stretch>
        </p:blipFill>
        <p:spPr bwMode="auto">
          <a:xfrm flipH="1">
            <a:off x="8571586" y="2209800"/>
            <a:ext cx="572414" cy="625475"/>
          </a:xfrm>
          <a:prstGeom prst="rect">
            <a:avLst/>
          </a:prstGeom>
          <a:noFill/>
        </p:spPr>
      </p:pic>
      <p:pic>
        <p:nvPicPr>
          <p:cNvPr id="159" name="Picture 2" descr="C:\Documents and Settings\jbair\Local Settings\Temporary Internet Files\Content.IE5\VAMAUYT9\MC900056894[1].wmf"/>
          <p:cNvPicPr>
            <a:picLocks noChangeAspect="1" noChangeArrowheads="1"/>
          </p:cNvPicPr>
          <p:nvPr/>
        </p:nvPicPr>
        <p:blipFill>
          <a:blip r:embed="rId2" cstate="print"/>
          <a:srcRect/>
          <a:stretch>
            <a:fillRect/>
          </a:stretch>
        </p:blipFill>
        <p:spPr bwMode="auto">
          <a:xfrm flipH="1">
            <a:off x="8382000" y="3505200"/>
            <a:ext cx="711885" cy="777875"/>
          </a:xfrm>
          <a:prstGeom prst="rect">
            <a:avLst/>
          </a:prstGeom>
          <a:noFill/>
        </p:spPr>
      </p:pic>
      <p:pic>
        <p:nvPicPr>
          <p:cNvPr id="160" name="Picture 2" descr="C:\Documents and Settings\jbair\Local Settings\Temporary Internet Files\Content.IE5\VAMAUYT9\MC900056894[1].wmf"/>
          <p:cNvPicPr>
            <a:picLocks noChangeAspect="1" noChangeArrowheads="1"/>
          </p:cNvPicPr>
          <p:nvPr/>
        </p:nvPicPr>
        <p:blipFill>
          <a:blip r:embed="rId2" cstate="print"/>
          <a:srcRect/>
          <a:stretch>
            <a:fillRect/>
          </a:stretch>
        </p:blipFill>
        <p:spPr bwMode="auto">
          <a:xfrm flipH="1">
            <a:off x="8229600" y="4876800"/>
            <a:ext cx="872067" cy="952905"/>
          </a:xfrm>
          <a:prstGeom prst="rect">
            <a:avLst/>
          </a:prstGeom>
          <a:noFill/>
        </p:spPr>
      </p:pic>
      <p:pic>
        <p:nvPicPr>
          <p:cNvPr id="164" name="Picture 2" descr="C:\Documents and Settings\jbair\Local Settings\Temporary Internet Files\Content.IE5\VAMAUYT9\MC900056894[1].wmf"/>
          <p:cNvPicPr>
            <a:picLocks noChangeAspect="1" noChangeArrowheads="1"/>
          </p:cNvPicPr>
          <p:nvPr/>
        </p:nvPicPr>
        <p:blipFill>
          <a:blip r:embed="rId2" cstate="print"/>
          <a:srcRect/>
          <a:stretch>
            <a:fillRect/>
          </a:stretch>
        </p:blipFill>
        <p:spPr bwMode="auto">
          <a:xfrm flipH="1">
            <a:off x="8839200" y="304800"/>
            <a:ext cx="278942" cy="304800"/>
          </a:xfrm>
          <a:prstGeom prst="rect">
            <a:avLst/>
          </a:prstGeom>
          <a:noFill/>
        </p:spPr>
      </p:pic>
      <p:pic>
        <p:nvPicPr>
          <p:cNvPr id="165" name="Picture 2" descr="C:\Documents and Settings\jbair\Local Settings\Temporary Internet Files\Content.IE5\VAMAUYT9\MC900056894[1].wmf"/>
          <p:cNvPicPr>
            <a:picLocks noChangeAspect="1" noChangeArrowheads="1"/>
          </p:cNvPicPr>
          <p:nvPr/>
        </p:nvPicPr>
        <p:blipFill>
          <a:blip r:embed="rId2" cstate="print"/>
          <a:srcRect/>
          <a:stretch>
            <a:fillRect/>
          </a:stretch>
        </p:blipFill>
        <p:spPr bwMode="auto">
          <a:xfrm flipH="1">
            <a:off x="8839200" y="304800"/>
            <a:ext cx="278942" cy="304800"/>
          </a:xfrm>
          <a:prstGeom prst="rect">
            <a:avLst/>
          </a:prstGeom>
          <a:noFill/>
        </p:spPr>
      </p:pic>
      <p:pic>
        <p:nvPicPr>
          <p:cNvPr id="166" name="Picture 2" descr="C:\Documents and Settings\jbair\Local Settings\Temporary Internet Files\Content.IE5\VAMAUYT9\MC900056894[1].wmf"/>
          <p:cNvPicPr>
            <a:picLocks noChangeAspect="1" noChangeArrowheads="1"/>
          </p:cNvPicPr>
          <p:nvPr/>
        </p:nvPicPr>
        <p:blipFill>
          <a:blip r:embed="rId2" cstate="print"/>
          <a:srcRect/>
          <a:stretch>
            <a:fillRect/>
          </a:stretch>
        </p:blipFill>
        <p:spPr bwMode="auto">
          <a:xfrm flipH="1">
            <a:off x="8839200" y="304800"/>
            <a:ext cx="278942" cy="304800"/>
          </a:xfrm>
          <a:prstGeom prst="rect">
            <a:avLst/>
          </a:prstGeom>
          <a:noFill/>
        </p:spPr>
      </p:pic>
      <p:pic>
        <p:nvPicPr>
          <p:cNvPr id="167" name="Picture 2" descr="C:\Documents and Settings\jbair\Local Settings\Temporary Internet Files\Content.IE5\VAMAUYT9\MC900056894[1].wmf"/>
          <p:cNvPicPr>
            <a:picLocks noChangeAspect="1" noChangeArrowheads="1"/>
          </p:cNvPicPr>
          <p:nvPr/>
        </p:nvPicPr>
        <p:blipFill>
          <a:blip r:embed="rId2" cstate="print"/>
          <a:srcRect/>
          <a:stretch>
            <a:fillRect/>
          </a:stretch>
        </p:blipFill>
        <p:spPr bwMode="auto">
          <a:xfrm flipH="1">
            <a:off x="8839200" y="304800"/>
            <a:ext cx="278942" cy="304800"/>
          </a:xfrm>
          <a:prstGeom prst="rect">
            <a:avLst/>
          </a:prstGeom>
          <a:noFill/>
        </p:spPr>
      </p:pic>
      <p:pic>
        <p:nvPicPr>
          <p:cNvPr id="168" name="Picture 2" descr="C:\Documents and Settings\jbair\Local Settings\Temporary Internet Files\Content.IE5\VAMAUYT9\MC900056894[1].wmf"/>
          <p:cNvPicPr>
            <a:picLocks noChangeAspect="1" noChangeArrowheads="1"/>
          </p:cNvPicPr>
          <p:nvPr/>
        </p:nvPicPr>
        <p:blipFill>
          <a:blip r:embed="rId2" cstate="print"/>
          <a:srcRect/>
          <a:stretch>
            <a:fillRect/>
          </a:stretch>
        </p:blipFill>
        <p:spPr bwMode="auto">
          <a:xfrm flipH="1">
            <a:off x="8839200" y="304800"/>
            <a:ext cx="278942" cy="304800"/>
          </a:xfrm>
          <a:prstGeom prst="rect">
            <a:avLst/>
          </a:prstGeom>
          <a:noFill/>
        </p:spPr>
      </p:pic>
      <p:pic>
        <p:nvPicPr>
          <p:cNvPr id="169" name="Picture 2" descr="C:\Documents and Settings\jbair\Local Settings\Temporary Internet Files\Content.IE5\VAMAUYT9\MC900056894[1].wmf"/>
          <p:cNvPicPr>
            <a:picLocks noChangeAspect="1" noChangeArrowheads="1"/>
          </p:cNvPicPr>
          <p:nvPr/>
        </p:nvPicPr>
        <p:blipFill>
          <a:blip r:embed="rId2" cstate="print"/>
          <a:srcRect/>
          <a:stretch>
            <a:fillRect/>
          </a:stretch>
        </p:blipFill>
        <p:spPr bwMode="auto">
          <a:xfrm flipH="1">
            <a:off x="8839200" y="304800"/>
            <a:ext cx="278942" cy="304800"/>
          </a:xfrm>
          <a:prstGeom prst="rect">
            <a:avLst/>
          </a:prstGeom>
          <a:noFill/>
        </p:spPr>
      </p:pic>
      <p:pic>
        <p:nvPicPr>
          <p:cNvPr id="170" name="Picture 2" descr="C:\Documents and Settings\jbair\Local Settings\Temporary Internet Files\Content.IE5\VAMAUYT9\MC900056894[1].wmf"/>
          <p:cNvPicPr>
            <a:picLocks noChangeAspect="1" noChangeArrowheads="1"/>
          </p:cNvPicPr>
          <p:nvPr/>
        </p:nvPicPr>
        <p:blipFill>
          <a:blip r:embed="rId2" cstate="print"/>
          <a:srcRect/>
          <a:stretch>
            <a:fillRect/>
          </a:stretch>
        </p:blipFill>
        <p:spPr bwMode="auto">
          <a:xfrm flipH="1">
            <a:off x="8711058" y="974725"/>
            <a:ext cx="432942" cy="473075"/>
          </a:xfrm>
          <a:prstGeom prst="rect">
            <a:avLst/>
          </a:prstGeom>
          <a:noFill/>
        </p:spPr>
      </p:pic>
      <p:pic>
        <p:nvPicPr>
          <p:cNvPr id="171" name="Picture 2" descr="C:\Documents and Settings\jbair\Local Settings\Temporary Internet Files\Content.IE5\VAMAUYT9\MC900056894[1].wmf"/>
          <p:cNvPicPr>
            <a:picLocks noChangeAspect="1" noChangeArrowheads="1"/>
          </p:cNvPicPr>
          <p:nvPr/>
        </p:nvPicPr>
        <p:blipFill>
          <a:blip r:embed="rId2" cstate="print"/>
          <a:srcRect/>
          <a:stretch>
            <a:fillRect/>
          </a:stretch>
        </p:blipFill>
        <p:spPr bwMode="auto">
          <a:xfrm flipH="1">
            <a:off x="8711058" y="990600"/>
            <a:ext cx="432942" cy="473075"/>
          </a:xfrm>
          <a:prstGeom prst="rect">
            <a:avLst/>
          </a:prstGeom>
          <a:noFill/>
        </p:spPr>
      </p:pic>
      <p:pic>
        <p:nvPicPr>
          <p:cNvPr id="172" name="Picture 2" descr="C:\Documents and Settings\jbair\Local Settings\Temporary Internet Files\Content.IE5\VAMAUYT9\MC900056894[1].wmf"/>
          <p:cNvPicPr>
            <a:picLocks noChangeAspect="1" noChangeArrowheads="1"/>
          </p:cNvPicPr>
          <p:nvPr/>
        </p:nvPicPr>
        <p:blipFill>
          <a:blip r:embed="rId2" cstate="print"/>
          <a:srcRect/>
          <a:stretch>
            <a:fillRect/>
          </a:stretch>
        </p:blipFill>
        <p:spPr bwMode="auto">
          <a:xfrm flipH="1">
            <a:off x="8571586" y="2209800"/>
            <a:ext cx="572414" cy="625475"/>
          </a:xfrm>
          <a:prstGeom prst="rect">
            <a:avLst/>
          </a:prstGeom>
          <a:noFill/>
        </p:spPr>
      </p:pic>
      <p:pic>
        <p:nvPicPr>
          <p:cNvPr id="173" name="Picture 2" descr="C:\Documents and Settings\jbair\Local Settings\Temporary Internet Files\Content.IE5\VAMAUYT9\MC900056894[1].wmf"/>
          <p:cNvPicPr>
            <a:picLocks noChangeAspect="1" noChangeArrowheads="1"/>
          </p:cNvPicPr>
          <p:nvPr/>
        </p:nvPicPr>
        <p:blipFill>
          <a:blip r:embed="rId2" cstate="print"/>
          <a:srcRect/>
          <a:stretch>
            <a:fillRect/>
          </a:stretch>
        </p:blipFill>
        <p:spPr bwMode="auto">
          <a:xfrm flipH="1">
            <a:off x="8571586" y="2133600"/>
            <a:ext cx="572414" cy="625475"/>
          </a:xfrm>
          <a:prstGeom prst="rect">
            <a:avLst/>
          </a:prstGeom>
          <a:noFill/>
        </p:spPr>
      </p:pic>
      <p:pic>
        <p:nvPicPr>
          <p:cNvPr id="174" name="Picture 2" descr="C:\Documents and Settings\jbair\Local Settings\Temporary Internet Files\Content.IE5\VAMAUYT9\MC900056894[1].wmf"/>
          <p:cNvPicPr>
            <a:picLocks noChangeAspect="1" noChangeArrowheads="1"/>
          </p:cNvPicPr>
          <p:nvPr/>
        </p:nvPicPr>
        <p:blipFill>
          <a:blip r:embed="rId2" cstate="print"/>
          <a:srcRect/>
          <a:stretch>
            <a:fillRect/>
          </a:stretch>
        </p:blipFill>
        <p:spPr bwMode="auto">
          <a:xfrm flipH="1">
            <a:off x="8571586" y="2133600"/>
            <a:ext cx="572414" cy="625475"/>
          </a:xfrm>
          <a:prstGeom prst="rect">
            <a:avLst/>
          </a:prstGeom>
          <a:noFill/>
        </p:spPr>
      </p:pic>
      <p:pic>
        <p:nvPicPr>
          <p:cNvPr id="175" name="Picture 2" descr="C:\Documents and Settings\jbair\Local Settings\Temporary Internet Files\Content.IE5\VAMAUYT9\MC900056894[1].wmf"/>
          <p:cNvPicPr>
            <a:picLocks noChangeAspect="1" noChangeArrowheads="1"/>
          </p:cNvPicPr>
          <p:nvPr/>
        </p:nvPicPr>
        <p:blipFill>
          <a:blip r:embed="rId2" cstate="print"/>
          <a:srcRect/>
          <a:stretch>
            <a:fillRect/>
          </a:stretch>
        </p:blipFill>
        <p:spPr bwMode="auto">
          <a:xfrm flipH="1">
            <a:off x="8571586" y="2209800"/>
            <a:ext cx="572414" cy="625475"/>
          </a:xfrm>
          <a:prstGeom prst="rect">
            <a:avLst/>
          </a:prstGeom>
          <a:noFill/>
        </p:spPr>
      </p:pic>
      <p:pic>
        <p:nvPicPr>
          <p:cNvPr id="176" name="Picture 2" descr="C:\Documents and Settings\jbair\Local Settings\Temporary Internet Files\Content.IE5\VAMAUYT9\MC900056894[1].wmf"/>
          <p:cNvPicPr>
            <a:picLocks noChangeAspect="1" noChangeArrowheads="1"/>
          </p:cNvPicPr>
          <p:nvPr/>
        </p:nvPicPr>
        <p:blipFill>
          <a:blip r:embed="rId2" cstate="print"/>
          <a:srcRect/>
          <a:stretch>
            <a:fillRect/>
          </a:stretch>
        </p:blipFill>
        <p:spPr bwMode="auto">
          <a:xfrm flipH="1">
            <a:off x="8571586" y="2209800"/>
            <a:ext cx="572414" cy="625475"/>
          </a:xfrm>
          <a:prstGeom prst="rect">
            <a:avLst/>
          </a:prstGeom>
          <a:noFill/>
        </p:spPr>
      </p:pic>
      <p:pic>
        <p:nvPicPr>
          <p:cNvPr id="177" name="Picture 2" descr="C:\Documents and Settings\jbair\Local Settings\Temporary Internet Files\Content.IE5\VAMAUYT9\MC900056894[1].wmf"/>
          <p:cNvPicPr>
            <a:picLocks noChangeAspect="1" noChangeArrowheads="1"/>
          </p:cNvPicPr>
          <p:nvPr/>
        </p:nvPicPr>
        <p:blipFill>
          <a:blip r:embed="rId2" cstate="print"/>
          <a:srcRect/>
          <a:stretch>
            <a:fillRect/>
          </a:stretch>
        </p:blipFill>
        <p:spPr bwMode="auto">
          <a:xfrm flipH="1">
            <a:off x="8571586" y="2209800"/>
            <a:ext cx="572414" cy="625475"/>
          </a:xfrm>
          <a:prstGeom prst="rect">
            <a:avLst/>
          </a:prstGeom>
          <a:noFill/>
        </p:spPr>
      </p:pic>
      <p:pic>
        <p:nvPicPr>
          <p:cNvPr id="178" name="Picture 2" descr="C:\Documents and Settings\jbair\Local Settings\Temporary Internet Files\Content.IE5\VAMAUYT9\MC900056894[1].wmf"/>
          <p:cNvPicPr>
            <a:picLocks noChangeAspect="1" noChangeArrowheads="1"/>
          </p:cNvPicPr>
          <p:nvPr/>
        </p:nvPicPr>
        <p:blipFill>
          <a:blip r:embed="rId2" cstate="print"/>
          <a:srcRect/>
          <a:stretch>
            <a:fillRect/>
          </a:stretch>
        </p:blipFill>
        <p:spPr bwMode="auto">
          <a:xfrm flipH="1">
            <a:off x="8571586" y="2133600"/>
            <a:ext cx="572414" cy="625475"/>
          </a:xfrm>
          <a:prstGeom prst="rect">
            <a:avLst/>
          </a:prstGeom>
          <a:noFill/>
        </p:spPr>
      </p:pic>
      <p:pic>
        <p:nvPicPr>
          <p:cNvPr id="179" name="Picture 2" descr="C:\Documents and Settings\jbair\Local Settings\Temporary Internet Files\Content.IE5\VAMAUYT9\MC900056894[1].wmf"/>
          <p:cNvPicPr>
            <a:picLocks noChangeAspect="1" noChangeArrowheads="1"/>
          </p:cNvPicPr>
          <p:nvPr/>
        </p:nvPicPr>
        <p:blipFill>
          <a:blip r:embed="rId2" cstate="print"/>
          <a:srcRect/>
          <a:stretch>
            <a:fillRect/>
          </a:stretch>
        </p:blipFill>
        <p:spPr bwMode="auto">
          <a:xfrm flipH="1">
            <a:off x="8571586" y="2209800"/>
            <a:ext cx="572414" cy="625475"/>
          </a:xfrm>
          <a:prstGeom prst="rect">
            <a:avLst/>
          </a:prstGeom>
          <a:noFill/>
        </p:spPr>
      </p:pic>
      <p:pic>
        <p:nvPicPr>
          <p:cNvPr id="180" name="Picture 2" descr="C:\Documents and Settings\jbair\Local Settings\Temporary Internet Files\Content.IE5\VAMAUYT9\MC900056894[1].wmf"/>
          <p:cNvPicPr>
            <a:picLocks noChangeAspect="1" noChangeArrowheads="1"/>
          </p:cNvPicPr>
          <p:nvPr/>
        </p:nvPicPr>
        <p:blipFill>
          <a:blip r:embed="rId2" cstate="print"/>
          <a:srcRect/>
          <a:stretch>
            <a:fillRect/>
          </a:stretch>
        </p:blipFill>
        <p:spPr bwMode="auto">
          <a:xfrm flipH="1">
            <a:off x="8571586" y="2209800"/>
            <a:ext cx="572414" cy="625475"/>
          </a:xfrm>
          <a:prstGeom prst="rect">
            <a:avLst/>
          </a:prstGeom>
          <a:noFill/>
        </p:spPr>
      </p:pic>
      <p:pic>
        <p:nvPicPr>
          <p:cNvPr id="181" name="Picture 2" descr="C:\Documents and Settings\jbair\Local Settings\Temporary Internet Files\Content.IE5\VAMAUYT9\MC900056894[1].wmf"/>
          <p:cNvPicPr>
            <a:picLocks noChangeAspect="1" noChangeArrowheads="1"/>
          </p:cNvPicPr>
          <p:nvPr/>
        </p:nvPicPr>
        <p:blipFill>
          <a:blip r:embed="rId2" cstate="print"/>
          <a:srcRect/>
          <a:stretch>
            <a:fillRect/>
          </a:stretch>
        </p:blipFill>
        <p:spPr bwMode="auto">
          <a:xfrm flipH="1">
            <a:off x="8571586" y="2133600"/>
            <a:ext cx="572414" cy="625475"/>
          </a:xfrm>
          <a:prstGeom prst="rect">
            <a:avLst/>
          </a:prstGeom>
          <a:noFill/>
        </p:spPr>
      </p:pic>
      <p:pic>
        <p:nvPicPr>
          <p:cNvPr id="182" name="Picture 2" descr="C:\Documents and Settings\jbair\Local Settings\Temporary Internet Files\Content.IE5\VAMAUYT9\MC900056894[1].wmf"/>
          <p:cNvPicPr>
            <a:picLocks noChangeAspect="1" noChangeArrowheads="1"/>
          </p:cNvPicPr>
          <p:nvPr/>
        </p:nvPicPr>
        <p:blipFill>
          <a:blip r:embed="rId2" cstate="print"/>
          <a:srcRect/>
          <a:stretch>
            <a:fillRect/>
          </a:stretch>
        </p:blipFill>
        <p:spPr bwMode="auto">
          <a:xfrm flipH="1">
            <a:off x="8571586" y="2209800"/>
            <a:ext cx="572414" cy="625475"/>
          </a:xfrm>
          <a:prstGeom prst="rect">
            <a:avLst/>
          </a:prstGeom>
          <a:noFill/>
        </p:spPr>
      </p:pic>
      <p:pic>
        <p:nvPicPr>
          <p:cNvPr id="183" name="Picture 2" descr="C:\Documents and Settings\jbair\Local Settings\Temporary Internet Files\Content.IE5\VAMAUYT9\MC900056894[1].wmf"/>
          <p:cNvPicPr>
            <a:picLocks noChangeAspect="1" noChangeArrowheads="1"/>
          </p:cNvPicPr>
          <p:nvPr/>
        </p:nvPicPr>
        <p:blipFill>
          <a:blip r:embed="rId2" cstate="print"/>
          <a:srcRect/>
          <a:stretch>
            <a:fillRect/>
          </a:stretch>
        </p:blipFill>
        <p:spPr bwMode="auto">
          <a:xfrm flipH="1">
            <a:off x="8571586" y="2209800"/>
            <a:ext cx="572414" cy="625475"/>
          </a:xfrm>
          <a:prstGeom prst="rect">
            <a:avLst/>
          </a:prstGeom>
          <a:noFill/>
        </p:spPr>
      </p:pic>
      <p:pic>
        <p:nvPicPr>
          <p:cNvPr id="184" name="Picture 2" descr="C:\Documents and Settings\jbair\Local Settings\Temporary Internet Files\Content.IE5\VAMAUYT9\MC900056894[1].wmf"/>
          <p:cNvPicPr>
            <a:picLocks noChangeAspect="1" noChangeArrowheads="1"/>
          </p:cNvPicPr>
          <p:nvPr/>
        </p:nvPicPr>
        <p:blipFill>
          <a:blip r:embed="rId2" cstate="print"/>
          <a:srcRect/>
          <a:stretch>
            <a:fillRect/>
          </a:stretch>
        </p:blipFill>
        <p:spPr bwMode="auto">
          <a:xfrm flipH="1">
            <a:off x="8571586" y="2209800"/>
            <a:ext cx="572414" cy="625475"/>
          </a:xfrm>
          <a:prstGeom prst="rect">
            <a:avLst/>
          </a:prstGeom>
          <a:noFill/>
        </p:spPr>
      </p:pic>
      <p:pic>
        <p:nvPicPr>
          <p:cNvPr id="185" name="Picture 2" descr="C:\Documents and Settings\jbair\Local Settings\Temporary Internet Files\Content.IE5\VAMAUYT9\MC900056894[1].wmf"/>
          <p:cNvPicPr>
            <a:picLocks noChangeAspect="1" noChangeArrowheads="1"/>
          </p:cNvPicPr>
          <p:nvPr/>
        </p:nvPicPr>
        <p:blipFill>
          <a:blip r:embed="rId2" cstate="print"/>
          <a:srcRect/>
          <a:stretch>
            <a:fillRect/>
          </a:stretch>
        </p:blipFill>
        <p:spPr bwMode="auto">
          <a:xfrm flipH="1">
            <a:off x="8571586" y="2209800"/>
            <a:ext cx="572414" cy="625475"/>
          </a:xfrm>
          <a:prstGeom prst="rect">
            <a:avLst/>
          </a:prstGeom>
          <a:noFill/>
        </p:spPr>
      </p:pic>
      <p:pic>
        <p:nvPicPr>
          <p:cNvPr id="186" name="Picture 2" descr="C:\Documents and Settings\jbair\Local Settings\Temporary Internet Files\Content.IE5\VAMAUYT9\MC900056894[1].wmf"/>
          <p:cNvPicPr>
            <a:picLocks noChangeAspect="1" noChangeArrowheads="1"/>
          </p:cNvPicPr>
          <p:nvPr/>
        </p:nvPicPr>
        <p:blipFill>
          <a:blip r:embed="rId2" cstate="print"/>
          <a:srcRect/>
          <a:stretch>
            <a:fillRect/>
          </a:stretch>
        </p:blipFill>
        <p:spPr bwMode="auto">
          <a:xfrm flipH="1">
            <a:off x="8571586" y="2209800"/>
            <a:ext cx="572414" cy="625475"/>
          </a:xfrm>
          <a:prstGeom prst="rect">
            <a:avLst/>
          </a:prstGeom>
          <a:noFill/>
        </p:spPr>
      </p:pic>
      <p:pic>
        <p:nvPicPr>
          <p:cNvPr id="187" name="Picture 2" descr="C:\Documents and Settings\jbair\Local Settings\Temporary Internet Files\Content.IE5\VAMAUYT9\MC900056894[1].wmf"/>
          <p:cNvPicPr>
            <a:picLocks noChangeAspect="1" noChangeArrowheads="1"/>
          </p:cNvPicPr>
          <p:nvPr/>
        </p:nvPicPr>
        <p:blipFill>
          <a:blip r:embed="rId2" cstate="print"/>
          <a:srcRect/>
          <a:stretch>
            <a:fillRect/>
          </a:stretch>
        </p:blipFill>
        <p:spPr bwMode="auto">
          <a:xfrm flipH="1">
            <a:off x="8571586" y="2193925"/>
            <a:ext cx="572414" cy="625475"/>
          </a:xfrm>
          <a:prstGeom prst="rect">
            <a:avLst/>
          </a:prstGeom>
          <a:noFill/>
        </p:spPr>
      </p:pic>
      <p:pic>
        <p:nvPicPr>
          <p:cNvPr id="188" name="Picture 2" descr="C:\Documents and Settings\jbair\Local Settings\Temporary Internet Files\Content.IE5\VAMAUYT9\MC900056894[1].wmf"/>
          <p:cNvPicPr>
            <a:picLocks noChangeAspect="1" noChangeArrowheads="1"/>
          </p:cNvPicPr>
          <p:nvPr/>
        </p:nvPicPr>
        <p:blipFill>
          <a:blip r:embed="rId2" cstate="print"/>
          <a:srcRect/>
          <a:stretch>
            <a:fillRect/>
          </a:stretch>
        </p:blipFill>
        <p:spPr bwMode="auto">
          <a:xfrm flipH="1">
            <a:off x="8571586" y="2209800"/>
            <a:ext cx="572414" cy="625475"/>
          </a:xfrm>
          <a:prstGeom prst="rect">
            <a:avLst/>
          </a:prstGeom>
          <a:noFill/>
        </p:spPr>
      </p:pic>
      <p:pic>
        <p:nvPicPr>
          <p:cNvPr id="189" name="Picture 2" descr="C:\Documents and Settings\jbair\Local Settings\Temporary Internet Files\Content.IE5\VAMAUYT9\MC900056894[1].wmf"/>
          <p:cNvPicPr>
            <a:picLocks noChangeAspect="1" noChangeArrowheads="1"/>
          </p:cNvPicPr>
          <p:nvPr/>
        </p:nvPicPr>
        <p:blipFill>
          <a:blip r:embed="rId2" cstate="print"/>
          <a:srcRect/>
          <a:stretch>
            <a:fillRect/>
          </a:stretch>
        </p:blipFill>
        <p:spPr bwMode="auto">
          <a:xfrm flipH="1">
            <a:off x="8571586" y="2209800"/>
            <a:ext cx="572414" cy="625475"/>
          </a:xfrm>
          <a:prstGeom prst="rect">
            <a:avLst/>
          </a:prstGeom>
          <a:noFill/>
        </p:spPr>
      </p:pic>
      <p:pic>
        <p:nvPicPr>
          <p:cNvPr id="190" name="Picture 2" descr="C:\Documents and Settings\jbair\Local Settings\Temporary Internet Files\Content.IE5\VAMAUYT9\MC900056894[1].wmf"/>
          <p:cNvPicPr>
            <a:picLocks noChangeAspect="1" noChangeArrowheads="1"/>
          </p:cNvPicPr>
          <p:nvPr/>
        </p:nvPicPr>
        <p:blipFill>
          <a:blip r:embed="rId2" cstate="print"/>
          <a:srcRect/>
          <a:stretch>
            <a:fillRect/>
          </a:stretch>
        </p:blipFill>
        <p:spPr bwMode="auto">
          <a:xfrm flipH="1">
            <a:off x="8571586" y="2209800"/>
            <a:ext cx="572414" cy="625475"/>
          </a:xfrm>
          <a:prstGeom prst="rect">
            <a:avLst/>
          </a:prstGeom>
          <a:noFill/>
        </p:spPr>
      </p:pic>
      <p:pic>
        <p:nvPicPr>
          <p:cNvPr id="191" name="Picture 2" descr="C:\Documents and Settings\jbair\Local Settings\Temporary Internet Files\Content.IE5\VAMAUYT9\MC900056894[1].wmf"/>
          <p:cNvPicPr>
            <a:picLocks noChangeAspect="1" noChangeArrowheads="1"/>
          </p:cNvPicPr>
          <p:nvPr/>
        </p:nvPicPr>
        <p:blipFill>
          <a:blip r:embed="rId2" cstate="print"/>
          <a:srcRect/>
          <a:stretch>
            <a:fillRect/>
          </a:stretch>
        </p:blipFill>
        <p:spPr bwMode="auto">
          <a:xfrm flipH="1">
            <a:off x="8571586" y="2209800"/>
            <a:ext cx="572414" cy="625475"/>
          </a:xfrm>
          <a:prstGeom prst="rect">
            <a:avLst/>
          </a:prstGeom>
          <a:noFill/>
        </p:spPr>
      </p:pic>
      <p:pic>
        <p:nvPicPr>
          <p:cNvPr id="192" name="Picture 2" descr="C:\Documents and Settings\jbair\Local Settings\Temporary Internet Files\Content.IE5\VAMAUYT9\MC900056894[1].wmf"/>
          <p:cNvPicPr>
            <a:picLocks noChangeAspect="1" noChangeArrowheads="1"/>
          </p:cNvPicPr>
          <p:nvPr/>
        </p:nvPicPr>
        <p:blipFill>
          <a:blip r:embed="rId2" cstate="print"/>
          <a:srcRect/>
          <a:stretch>
            <a:fillRect/>
          </a:stretch>
        </p:blipFill>
        <p:spPr bwMode="auto">
          <a:xfrm flipH="1">
            <a:off x="8571586" y="2209800"/>
            <a:ext cx="572414" cy="625475"/>
          </a:xfrm>
          <a:prstGeom prst="rect">
            <a:avLst/>
          </a:prstGeom>
          <a:noFill/>
        </p:spPr>
      </p:pic>
      <p:pic>
        <p:nvPicPr>
          <p:cNvPr id="193" name="Picture 2" descr="C:\Documents and Settings\jbair\Local Settings\Temporary Internet Files\Content.IE5\VAMAUYT9\MC900056894[1].wmf"/>
          <p:cNvPicPr>
            <a:picLocks noChangeAspect="1" noChangeArrowheads="1"/>
          </p:cNvPicPr>
          <p:nvPr/>
        </p:nvPicPr>
        <p:blipFill>
          <a:blip r:embed="rId2" cstate="print"/>
          <a:srcRect/>
          <a:stretch>
            <a:fillRect/>
          </a:stretch>
        </p:blipFill>
        <p:spPr bwMode="auto">
          <a:xfrm flipH="1">
            <a:off x="8382000" y="3505200"/>
            <a:ext cx="711885" cy="777875"/>
          </a:xfrm>
          <a:prstGeom prst="rect">
            <a:avLst/>
          </a:prstGeom>
          <a:noFill/>
        </p:spPr>
      </p:pic>
      <p:pic>
        <p:nvPicPr>
          <p:cNvPr id="194" name="Picture 2" descr="C:\Documents and Settings\jbair\Local Settings\Temporary Internet Files\Content.IE5\VAMAUYT9\MC900056894[1].wmf"/>
          <p:cNvPicPr>
            <a:picLocks noChangeAspect="1" noChangeArrowheads="1"/>
          </p:cNvPicPr>
          <p:nvPr/>
        </p:nvPicPr>
        <p:blipFill>
          <a:blip r:embed="rId2" cstate="print"/>
          <a:srcRect/>
          <a:stretch>
            <a:fillRect/>
          </a:stretch>
        </p:blipFill>
        <p:spPr bwMode="auto">
          <a:xfrm flipH="1">
            <a:off x="8382000" y="3505200"/>
            <a:ext cx="711885" cy="777875"/>
          </a:xfrm>
          <a:prstGeom prst="rect">
            <a:avLst/>
          </a:prstGeom>
          <a:noFill/>
        </p:spPr>
      </p:pic>
      <p:pic>
        <p:nvPicPr>
          <p:cNvPr id="195" name="Picture 2" descr="C:\Documents and Settings\jbair\Local Settings\Temporary Internet Files\Content.IE5\VAMAUYT9\MC900056894[1].wmf"/>
          <p:cNvPicPr>
            <a:picLocks noChangeAspect="1" noChangeArrowheads="1"/>
          </p:cNvPicPr>
          <p:nvPr/>
        </p:nvPicPr>
        <p:blipFill>
          <a:blip r:embed="rId2" cstate="print"/>
          <a:srcRect/>
          <a:stretch>
            <a:fillRect/>
          </a:stretch>
        </p:blipFill>
        <p:spPr bwMode="auto">
          <a:xfrm flipH="1">
            <a:off x="8382000" y="3505200"/>
            <a:ext cx="711885" cy="777875"/>
          </a:xfrm>
          <a:prstGeom prst="rect">
            <a:avLst/>
          </a:prstGeom>
          <a:noFill/>
        </p:spPr>
      </p:pic>
      <p:pic>
        <p:nvPicPr>
          <p:cNvPr id="196" name="Picture 2" descr="C:\Documents and Settings\jbair\Local Settings\Temporary Internet Files\Content.IE5\VAMAUYT9\MC900056894[1].wmf"/>
          <p:cNvPicPr>
            <a:picLocks noChangeAspect="1" noChangeArrowheads="1"/>
          </p:cNvPicPr>
          <p:nvPr/>
        </p:nvPicPr>
        <p:blipFill>
          <a:blip r:embed="rId2" cstate="print"/>
          <a:srcRect/>
          <a:stretch>
            <a:fillRect/>
          </a:stretch>
        </p:blipFill>
        <p:spPr bwMode="auto">
          <a:xfrm flipH="1">
            <a:off x="8382000" y="3505200"/>
            <a:ext cx="711885" cy="777875"/>
          </a:xfrm>
          <a:prstGeom prst="rect">
            <a:avLst/>
          </a:prstGeom>
          <a:noFill/>
        </p:spPr>
      </p:pic>
      <p:pic>
        <p:nvPicPr>
          <p:cNvPr id="197" name="Picture 2" descr="C:\Documents and Settings\jbair\Local Settings\Temporary Internet Files\Content.IE5\VAMAUYT9\MC900056894[1].wmf"/>
          <p:cNvPicPr>
            <a:picLocks noChangeAspect="1" noChangeArrowheads="1"/>
          </p:cNvPicPr>
          <p:nvPr/>
        </p:nvPicPr>
        <p:blipFill>
          <a:blip r:embed="rId2" cstate="print"/>
          <a:srcRect/>
          <a:stretch>
            <a:fillRect/>
          </a:stretch>
        </p:blipFill>
        <p:spPr bwMode="auto">
          <a:xfrm flipH="1">
            <a:off x="8382000" y="3505200"/>
            <a:ext cx="711885" cy="777875"/>
          </a:xfrm>
          <a:prstGeom prst="rect">
            <a:avLst/>
          </a:prstGeom>
          <a:noFill/>
        </p:spPr>
      </p:pic>
      <p:pic>
        <p:nvPicPr>
          <p:cNvPr id="198" name="Picture 2" descr="C:\Documents and Settings\jbair\Local Settings\Temporary Internet Files\Content.IE5\VAMAUYT9\MC900056894[1].wmf"/>
          <p:cNvPicPr>
            <a:picLocks noChangeAspect="1" noChangeArrowheads="1"/>
          </p:cNvPicPr>
          <p:nvPr/>
        </p:nvPicPr>
        <p:blipFill>
          <a:blip r:embed="rId2" cstate="print"/>
          <a:srcRect/>
          <a:stretch>
            <a:fillRect/>
          </a:stretch>
        </p:blipFill>
        <p:spPr bwMode="auto">
          <a:xfrm flipH="1">
            <a:off x="8382000" y="3505200"/>
            <a:ext cx="711885" cy="777875"/>
          </a:xfrm>
          <a:prstGeom prst="rect">
            <a:avLst/>
          </a:prstGeom>
          <a:noFill/>
        </p:spPr>
      </p:pic>
      <p:pic>
        <p:nvPicPr>
          <p:cNvPr id="199" name="Picture 2" descr="C:\Documents and Settings\jbair\Local Settings\Temporary Internet Files\Content.IE5\VAMAUYT9\MC900056894[1].wmf"/>
          <p:cNvPicPr>
            <a:picLocks noChangeAspect="1" noChangeArrowheads="1"/>
          </p:cNvPicPr>
          <p:nvPr/>
        </p:nvPicPr>
        <p:blipFill>
          <a:blip r:embed="rId2" cstate="print"/>
          <a:srcRect/>
          <a:stretch>
            <a:fillRect/>
          </a:stretch>
        </p:blipFill>
        <p:spPr bwMode="auto">
          <a:xfrm flipH="1">
            <a:off x="8382000" y="3505200"/>
            <a:ext cx="711885" cy="777875"/>
          </a:xfrm>
          <a:prstGeom prst="rect">
            <a:avLst/>
          </a:prstGeom>
          <a:noFill/>
        </p:spPr>
      </p:pic>
      <p:pic>
        <p:nvPicPr>
          <p:cNvPr id="200" name="Picture 2" descr="C:\Documents and Settings\jbair\Local Settings\Temporary Internet Files\Content.IE5\VAMAUYT9\MC900056894[1].wmf"/>
          <p:cNvPicPr>
            <a:picLocks noChangeAspect="1" noChangeArrowheads="1"/>
          </p:cNvPicPr>
          <p:nvPr/>
        </p:nvPicPr>
        <p:blipFill>
          <a:blip r:embed="rId2" cstate="print"/>
          <a:srcRect/>
          <a:stretch>
            <a:fillRect/>
          </a:stretch>
        </p:blipFill>
        <p:spPr bwMode="auto">
          <a:xfrm flipH="1">
            <a:off x="8382000" y="3505200"/>
            <a:ext cx="711885" cy="777875"/>
          </a:xfrm>
          <a:prstGeom prst="rect">
            <a:avLst/>
          </a:prstGeom>
          <a:noFill/>
        </p:spPr>
      </p:pic>
      <p:pic>
        <p:nvPicPr>
          <p:cNvPr id="201" name="Picture 2" descr="C:\Documents and Settings\jbair\Local Settings\Temporary Internet Files\Content.IE5\VAMAUYT9\MC900056894[1].wmf"/>
          <p:cNvPicPr>
            <a:picLocks noChangeAspect="1" noChangeArrowheads="1"/>
          </p:cNvPicPr>
          <p:nvPr/>
        </p:nvPicPr>
        <p:blipFill>
          <a:blip r:embed="rId2" cstate="print"/>
          <a:srcRect/>
          <a:stretch>
            <a:fillRect/>
          </a:stretch>
        </p:blipFill>
        <p:spPr bwMode="auto">
          <a:xfrm flipH="1">
            <a:off x="8382000" y="3505200"/>
            <a:ext cx="711885" cy="777875"/>
          </a:xfrm>
          <a:prstGeom prst="rect">
            <a:avLst/>
          </a:prstGeom>
          <a:noFill/>
        </p:spPr>
      </p:pic>
      <p:pic>
        <p:nvPicPr>
          <p:cNvPr id="202" name="Picture 2" descr="C:\Documents and Settings\jbair\Local Settings\Temporary Internet Files\Content.IE5\VAMAUYT9\MC900056894[1].wmf"/>
          <p:cNvPicPr>
            <a:picLocks noChangeAspect="1" noChangeArrowheads="1"/>
          </p:cNvPicPr>
          <p:nvPr/>
        </p:nvPicPr>
        <p:blipFill>
          <a:blip r:embed="rId2" cstate="print"/>
          <a:srcRect/>
          <a:stretch>
            <a:fillRect/>
          </a:stretch>
        </p:blipFill>
        <p:spPr bwMode="auto">
          <a:xfrm flipH="1">
            <a:off x="8382000" y="3505200"/>
            <a:ext cx="711885" cy="777875"/>
          </a:xfrm>
          <a:prstGeom prst="rect">
            <a:avLst/>
          </a:prstGeom>
          <a:noFill/>
        </p:spPr>
      </p:pic>
      <p:grpSp>
        <p:nvGrpSpPr>
          <p:cNvPr id="156" name="Group 155"/>
          <p:cNvGrpSpPr/>
          <p:nvPr/>
        </p:nvGrpSpPr>
        <p:grpSpPr>
          <a:xfrm>
            <a:off x="228600" y="228600"/>
            <a:ext cx="7714436" cy="6400800"/>
            <a:chOff x="228600" y="228600"/>
            <a:chExt cx="7714436" cy="6400800"/>
          </a:xfrm>
        </p:grpSpPr>
        <p:sp>
          <p:nvSpPr>
            <p:cNvPr id="111" name="Rectangle 110"/>
            <p:cNvSpPr/>
            <p:nvPr/>
          </p:nvSpPr>
          <p:spPr>
            <a:xfrm>
              <a:off x="228600" y="228600"/>
              <a:ext cx="939149" cy="9144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rPr>
                <a:t>H</a:t>
              </a:r>
            </a:p>
            <a:p>
              <a:pPr algn="ctr"/>
              <a:r>
                <a:rPr lang="en-US" dirty="0" smtClean="0">
                  <a:solidFill>
                    <a:schemeClr val="bg1"/>
                  </a:solidFill>
                </a:rPr>
                <a:t>37</a:t>
              </a:r>
              <a:endParaRPr lang="en-US" dirty="0">
                <a:solidFill>
                  <a:schemeClr val="bg1"/>
                </a:solidFill>
              </a:endParaRPr>
            </a:p>
          </p:txBody>
        </p:sp>
        <p:sp>
          <p:nvSpPr>
            <p:cNvPr id="112" name="Rectangle 111"/>
            <p:cNvSpPr/>
            <p:nvPr/>
          </p:nvSpPr>
          <p:spPr>
            <a:xfrm>
              <a:off x="2308144" y="1143000"/>
              <a:ext cx="939149" cy="9144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rPr>
                <a:t>B</a:t>
              </a:r>
            </a:p>
            <a:p>
              <a:pPr algn="ctr"/>
              <a:r>
                <a:rPr lang="en-US" dirty="0" smtClean="0">
                  <a:solidFill>
                    <a:schemeClr val="bg1"/>
                  </a:solidFill>
                </a:rPr>
                <a:t>85</a:t>
              </a:r>
              <a:endParaRPr lang="en-US" dirty="0">
                <a:solidFill>
                  <a:schemeClr val="bg1"/>
                </a:solidFill>
              </a:endParaRPr>
            </a:p>
          </p:txBody>
        </p:sp>
        <p:sp>
          <p:nvSpPr>
            <p:cNvPr id="113" name="Rectangle 112"/>
            <p:cNvSpPr/>
            <p:nvPr/>
          </p:nvSpPr>
          <p:spPr>
            <a:xfrm>
              <a:off x="2308144" y="2057400"/>
              <a:ext cx="939149" cy="9144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rPr>
                <a:t>Al</a:t>
              </a:r>
            </a:p>
            <a:p>
              <a:pPr algn="ctr"/>
              <a:r>
                <a:rPr lang="en-US" dirty="0" smtClean="0">
                  <a:solidFill>
                    <a:schemeClr val="bg1"/>
                  </a:solidFill>
                </a:rPr>
                <a:t>143</a:t>
              </a:r>
              <a:endParaRPr lang="en-US" dirty="0">
                <a:solidFill>
                  <a:schemeClr val="bg1"/>
                </a:solidFill>
              </a:endParaRPr>
            </a:p>
          </p:txBody>
        </p:sp>
        <p:sp>
          <p:nvSpPr>
            <p:cNvPr id="114" name="Rectangle 113"/>
            <p:cNvSpPr/>
            <p:nvPr/>
          </p:nvSpPr>
          <p:spPr>
            <a:xfrm>
              <a:off x="2308144" y="2971800"/>
              <a:ext cx="939149" cy="9144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err="1" smtClean="0">
                  <a:solidFill>
                    <a:schemeClr val="bg1"/>
                  </a:solidFill>
                </a:rPr>
                <a:t>Ga</a:t>
              </a:r>
              <a:endParaRPr lang="en-US" dirty="0" smtClean="0">
                <a:solidFill>
                  <a:schemeClr val="bg1"/>
                </a:solidFill>
              </a:endParaRPr>
            </a:p>
            <a:p>
              <a:pPr algn="ctr"/>
              <a:r>
                <a:rPr lang="en-US" dirty="0" smtClean="0">
                  <a:solidFill>
                    <a:schemeClr val="bg1"/>
                  </a:solidFill>
                </a:rPr>
                <a:t>135</a:t>
              </a:r>
              <a:endParaRPr lang="en-US" dirty="0">
                <a:solidFill>
                  <a:schemeClr val="bg1"/>
                </a:solidFill>
              </a:endParaRPr>
            </a:p>
          </p:txBody>
        </p:sp>
        <p:sp>
          <p:nvSpPr>
            <p:cNvPr id="115" name="Rectangle 114"/>
            <p:cNvSpPr/>
            <p:nvPr/>
          </p:nvSpPr>
          <p:spPr>
            <a:xfrm>
              <a:off x="2308144" y="3886200"/>
              <a:ext cx="939149" cy="9144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rPr>
                <a:t>In</a:t>
              </a:r>
            </a:p>
            <a:p>
              <a:pPr algn="ctr"/>
              <a:r>
                <a:rPr lang="en-US" dirty="0" smtClean="0">
                  <a:solidFill>
                    <a:schemeClr val="bg1"/>
                  </a:solidFill>
                </a:rPr>
                <a:t>167</a:t>
              </a:r>
              <a:endParaRPr lang="en-US" dirty="0">
                <a:solidFill>
                  <a:schemeClr val="bg1"/>
                </a:solidFill>
              </a:endParaRPr>
            </a:p>
          </p:txBody>
        </p:sp>
        <p:sp>
          <p:nvSpPr>
            <p:cNvPr id="116" name="Rectangle 115"/>
            <p:cNvSpPr/>
            <p:nvPr/>
          </p:nvSpPr>
          <p:spPr>
            <a:xfrm>
              <a:off x="3247292" y="1143000"/>
              <a:ext cx="939149" cy="9144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rPr>
                <a:t>C</a:t>
              </a:r>
            </a:p>
            <a:p>
              <a:pPr algn="ctr"/>
              <a:r>
                <a:rPr lang="en-US" dirty="0" smtClean="0">
                  <a:solidFill>
                    <a:schemeClr val="bg1"/>
                  </a:solidFill>
                </a:rPr>
                <a:t>77</a:t>
              </a:r>
              <a:endParaRPr lang="en-US" dirty="0">
                <a:solidFill>
                  <a:schemeClr val="bg1"/>
                </a:solidFill>
              </a:endParaRPr>
            </a:p>
          </p:txBody>
        </p:sp>
        <p:sp>
          <p:nvSpPr>
            <p:cNvPr id="117" name="Rectangle 116"/>
            <p:cNvSpPr/>
            <p:nvPr/>
          </p:nvSpPr>
          <p:spPr>
            <a:xfrm>
              <a:off x="3247292" y="2057400"/>
              <a:ext cx="939149" cy="9144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rPr>
                <a:t>Si</a:t>
              </a:r>
            </a:p>
            <a:p>
              <a:pPr algn="ctr"/>
              <a:r>
                <a:rPr lang="en-US" dirty="0" smtClean="0">
                  <a:solidFill>
                    <a:schemeClr val="bg1"/>
                  </a:solidFill>
                </a:rPr>
                <a:t>118</a:t>
              </a:r>
              <a:endParaRPr lang="en-US" dirty="0">
                <a:solidFill>
                  <a:schemeClr val="bg1"/>
                </a:solidFill>
              </a:endParaRPr>
            </a:p>
          </p:txBody>
        </p:sp>
        <p:sp>
          <p:nvSpPr>
            <p:cNvPr id="118" name="Rectangle 117"/>
            <p:cNvSpPr/>
            <p:nvPr/>
          </p:nvSpPr>
          <p:spPr>
            <a:xfrm>
              <a:off x="3247292" y="2971800"/>
              <a:ext cx="939149" cy="9144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err="1" smtClean="0">
                  <a:solidFill>
                    <a:schemeClr val="bg1"/>
                  </a:solidFill>
                </a:rPr>
                <a:t>Ge</a:t>
              </a:r>
              <a:endParaRPr lang="en-US" dirty="0" smtClean="0">
                <a:solidFill>
                  <a:schemeClr val="bg1"/>
                </a:solidFill>
              </a:endParaRPr>
            </a:p>
            <a:p>
              <a:pPr algn="ctr"/>
              <a:r>
                <a:rPr lang="en-US" dirty="0" smtClean="0">
                  <a:solidFill>
                    <a:schemeClr val="bg1"/>
                  </a:solidFill>
                </a:rPr>
                <a:t>122</a:t>
              </a:r>
              <a:endParaRPr lang="en-US" dirty="0">
                <a:solidFill>
                  <a:schemeClr val="bg1"/>
                </a:solidFill>
              </a:endParaRPr>
            </a:p>
          </p:txBody>
        </p:sp>
        <p:sp>
          <p:nvSpPr>
            <p:cNvPr id="119" name="Rectangle 118"/>
            <p:cNvSpPr/>
            <p:nvPr/>
          </p:nvSpPr>
          <p:spPr>
            <a:xfrm>
              <a:off x="3247292" y="3886200"/>
              <a:ext cx="939149" cy="9144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err="1" smtClean="0">
                  <a:solidFill>
                    <a:schemeClr val="bg1"/>
                  </a:solidFill>
                </a:rPr>
                <a:t>Sn</a:t>
              </a:r>
              <a:endParaRPr lang="en-US" dirty="0" smtClean="0">
                <a:solidFill>
                  <a:schemeClr val="bg1"/>
                </a:solidFill>
              </a:endParaRPr>
            </a:p>
            <a:p>
              <a:pPr algn="ctr"/>
              <a:r>
                <a:rPr lang="en-US" dirty="0" smtClean="0">
                  <a:solidFill>
                    <a:schemeClr val="bg1"/>
                  </a:solidFill>
                </a:rPr>
                <a:t>140</a:t>
              </a:r>
              <a:endParaRPr lang="en-US" dirty="0">
                <a:solidFill>
                  <a:schemeClr val="bg1"/>
                </a:solidFill>
              </a:endParaRPr>
            </a:p>
          </p:txBody>
        </p:sp>
        <p:sp>
          <p:nvSpPr>
            <p:cNvPr id="120" name="Rectangle 119"/>
            <p:cNvSpPr/>
            <p:nvPr/>
          </p:nvSpPr>
          <p:spPr>
            <a:xfrm>
              <a:off x="4186441" y="1143000"/>
              <a:ext cx="939149" cy="9144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rPr>
                <a:t>N</a:t>
              </a:r>
            </a:p>
            <a:p>
              <a:pPr algn="ctr"/>
              <a:r>
                <a:rPr lang="en-US" dirty="0" smtClean="0">
                  <a:solidFill>
                    <a:schemeClr val="bg1"/>
                  </a:solidFill>
                </a:rPr>
                <a:t>75</a:t>
              </a:r>
              <a:endParaRPr lang="en-US" dirty="0">
                <a:solidFill>
                  <a:schemeClr val="bg1"/>
                </a:solidFill>
              </a:endParaRPr>
            </a:p>
          </p:txBody>
        </p:sp>
        <p:sp>
          <p:nvSpPr>
            <p:cNvPr id="121" name="Rectangle 120"/>
            <p:cNvSpPr/>
            <p:nvPr/>
          </p:nvSpPr>
          <p:spPr>
            <a:xfrm>
              <a:off x="4186441" y="2057400"/>
              <a:ext cx="939149" cy="9144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rPr>
                <a:t>P</a:t>
              </a:r>
            </a:p>
            <a:p>
              <a:pPr algn="ctr"/>
              <a:r>
                <a:rPr lang="en-US" dirty="0" smtClean="0">
                  <a:solidFill>
                    <a:schemeClr val="bg1"/>
                  </a:solidFill>
                </a:rPr>
                <a:t>110</a:t>
              </a:r>
              <a:endParaRPr lang="en-US" dirty="0">
                <a:solidFill>
                  <a:schemeClr val="bg1"/>
                </a:solidFill>
              </a:endParaRPr>
            </a:p>
          </p:txBody>
        </p:sp>
        <p:sp>
          <p:nvSpPr>
            <p:cNvPr id="122" name="Rectangle 121"/>
            <p:cNvSpPr/>
            <p:nvPr/>
          </p:nvSpPr>
          <p:spPr>
            <a:xfrm>
              <a:off x="4186441" y="2971800"/>
              <a:ext cx="939149" cy="9144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rPr>
                <a:t>As</a:t>
              </a:r>
            </a:p>
            <a:p>
              <a:pPr algn="ctr"/>
              <a:r>
                <a:rPr lang="en-US" dirty="0" smtClean="0">
                  <a:solidFill>
                    <a:schemeClr val="bg1"/>
                  </a:solidFill>
                </a:rPr>
                <a:t>120</a:t>
              </a:r>
              <a:endParaRPr lang="en-US" dirty="0">
                <a:solidFill>
                  <a:schemeClr val="bg1"/>
                </a:solidFill>
              </a:endParaRPr>
            </a:p>
          </p:txBody>
        </p:sp>
        <p:sp>
          <p:nvSpPr>
            <p:cNvPr id="123" name="Rectangle 122"/>
            <p:cNvSpPr/>
            <p:nvPr/>
          </p:nvSpPr>
          <p:spPr>
            <a:xfrm>
              <a:off x="4186441" y="3886200"/>
              <a:ext cx="939149" cy="9144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err="1" smtClean="0">
                  <a:solidFill>
                    <a:schemeClr val="bg1"/>
                  </a:solidFill>
                </a:rPr>
                <a:t>Sb</a:t>
              </a:r>
              <a:endParaRPr lang="en-US" dirty="0" smtClean="0">
                <a:solidFill>
                  <a:schemeClr val="bg1"/>
                </a:solidFill>
              </a:endParaRPr>
            </a:p>
            <a:p>
              <a:pPr algn="ctr"/>
              <a:r>
                <a:rPr lang="en-US" dirty="0" smtClean="0">
                  <a:solidFill>
                    <a:schemeClr val="bg1"/>
                  </a:solidFill>
                </a:rPr>
                <a:t>140</a:t>
              </a:r>
              <a:endParaRPr lang="en-US" dirty="0">
                <a:solidFill>
                  <a:schemeClr val="bg1"/>
                </a:solidFill>
              </a:endParaRPr>
            </a:p>
          </p:txBody>
        </p:sp>
        <p:sp>
          <p:nvSpPr>
            <p:cNvPr id="124" name="Rectangle 123"/>
            <p:cNvSpPr/>
            <p:nvPr/>
          </p:nvSpPr>
          <p:spPr>
            <a:xfrm>
              <a:off x="5125590" y="1143000"/>
              <a:ext cx="939149" cy="9144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rPr>
                <a:t>O</a:t>
              </a:r>
            </a:p>
            <a:p>
              <a:pPr algn="ctr"/>
              <a:r>
                <a:rPr lang="en-US" dirty="0" smtClean="0">
                  <a:solidFill>
                    <a:schemeClr val="bg1"/>
                  </a:solidFill>
                </a:rPr>
                <a:t>73</a:t>
              </a:r>
              <a:endParaRPr lang="en-US" dirty="0">
                <a:solidFill>
                  <a:schemeClr val="bg1"/>
                </a:solidFill>
              </a:endParaRPr>
            </a:p>
          </p:txBody>
        </p:sp>
        <p:sp>
          <p:nvSpPr>
            <p:cNvPr id="125" name="Rectangle 124"/>
            <p:cNvSpPr/>
            <p:nvPr/>
          </p:nvSpPr>
          <p:spPr>
            <a:xfrm>
              <a:off x="5125590" y="2057400"/>
              <a:ext cx="939149" cy="9144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rPr>
                <a:t>S</a:t>
              </a:r>
            </a:p>
            <a:p>
              <a:pPr algn="ctr"/>
              <a:r>
                <a:rPr lang="en-US" dirty="0" smtClean="0">
                  <a:solidFill>
                    <a:schemeClr val="bg1"/>
                  </a:solidFill>
                </a:rPr>
                <a:t>103</a:t>
              </a:r>
              <a:endParaRPr lang="en-US" dirty="0">
                <a:solidFill>
                  <a:schemeClr val="bg1"/>
                </a:solidFill>
              </a:endParaRPr>
            </a:p>
          </p:txBody>
        </p:sp>
        <p:sp>
          <p:nvSpPr>
            <p:cNvPr id="126" name="Rectangle 125"/>
            <p:cNvSpPr/>
            <p:nvPr/>
          </p:nvSpPr>
          <p:spPr>
            <a:xfrm>
              <a:off x="5125590" y="2971800"/>
              <a:ext cx="939149" cy="9144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rPr>
                <a:t>Se</a:t>
              </a:r>
            </a:p>
            <a:p>
              <a:pPr algn="ctr"/>
              <a:r>
                <a:rPr lang="en-US" dirty="0" smtClean="0">
                  <a:solidFill>
                    <a:schemeClr val="bg1"/>
                  </a:solidFill>
                </a:rPr>
                <a:t>119</a:t>
              </a:r>
              <a:endParaRPr lang="en-US" dirty="0">
                <a:solidFill>
                  <a:schemeClr val="bg1"/>
                </a:solidFill>
              </a:endParaRPr>
            </a:p>
          </p:txBody>
        </p:sp>
        <p:sp>
          <p:nvSpPr>
            <p:cNvPr id="127" name="Rectangle 126"/>
            <p:cNvSpPr/>
            <p:nvPr/>
          </p:nvSpPr>
          <p:spPr>
            <a:xfrm>
              <a:off x="5125590" y="3886200"/>
              <a:ext cx="939149" cy="9144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rPr>
                <a:t>Te</a:t>
              </a:r>
            </a:p>
            <a:p>
              <a:pPr algn="ctr"/>
              <a:r>
                <a:rPr lang="en-US" dirty="0" smtClean="0">
                  <a:solidFill>
                    <a:schemeClr val="bg1"/>
                  </a:solidFill>
                </a:rPr>
                <a:t>142</a:t>
              </a:r>
              <a:endParaRPr lang="en-US" dirty="0">
                <a:solidFill>
                  <a:schemeClr val="bg1"/>
                </a:solidFill>
              </a:endParaRPr>
            </a:p>
          </p:txBody>
        </p:sp>
        <p:sp>
          <p:nvSpPr>
            <p:cNvPr id="128" name="Rectangle 127"/>
            <p:cNvSpPr/>
            <p:nvPr/>
          </p:nvSpPr>
          <p:spPr>
            <a:xfrm>
              <a:off x="6064738" y="1143000"/>
              <a:ext cx="939149" cy="9144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rPr>
                <a:t>F</a:t>
              </a:r>
            </a:p>
            <a:p>
              <a:pPr algn="ctr"/>
              <a:r>
                <a:rPr lang="en-US" dirty="0" smtClean="0">
                  <a:solidFill>
                    <a:schemeClr val="bg1"/>
                  </a:solidFill>
                </a:rPr>
                <a:t>72</a:t>
              </a:r>
              <a:endParaRPr lang="en-US" dirty="0">
                <a:solidFill>
                  <a:schemeClr val="bg1"/>
                </a:solidFill>
              </a:endParaRPr>
            </a:p>
          </p:txBody>
        </p:sp>
        <p:sp>
          <p:nvSpPr>
            <p:cNvPr id="129" name="Rectangle 128"/>
            <p:cNvSpPr/>
            <p:nvPr/>
          </p:nvSpPr>
          <p:spPr>
            <a:xfrm>
              <a:off x="6064738" y="2057400"/>
              <a:ext cx="939149" cy="9144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err="1" smtClean="0">
                  <a:solidFill>
                    <a:schemeClr val="bg1"/>
                  </a:solidFill>
                </a:rPr>
                <a:t>Cl</a:t>
              </a:r>
              <a:endParaRPr lang="en-US" dirty="0" smtClean="0">
                <a:solidFill>
                  <a:schemeClr val="bg1"/>
                </a:solidFill>
              </a:endParaRPr>
            </a:p>
            <a:p>
              <a:pPr algn="ctr"/>
              <a:r>
                <a:rPr lang="en-US" dirty="0" smtClean="0">
                  <a:solidFill>
                    <a:schemeClr val="bg1"/>
                  </a:solidFill>
                </a:rPr>
                <a:t>100</a:t>
              </a:r>
              <a:endParaRPr lang="en-US" dirty="0">
                <a:solidFill>
                  <a:schemeClr val="bg1"/>
                </a:solidFill>
              </a:endParaRPr>
            </a:p>
          </p:txBody>
        </p:sp>
        <p:sp>
          <p:nvSpPr>
            <p:cNvPr id="130" name="Rectangle 129"/>
            <p:cNvSpPr/>
            <p:nvPr/>
          </p:nvSpPr>
          <p:spPr>
            <a:xfrm>
              <a:off x="6064738" y="2971800"/>
              <a:ext cx="939149" cy="9144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rPr>
                <a:t>Br</a:t>
              </a:r>
            </a:p>
            <a:p>
              <a:pPr algn="ctr"/>
              <a:r>
                <a:rPr lang="en-US" dirty="0" smtClean="0">
                  <a:solidFill>
                    <a:schemeClr val="bg1"/>
                  </a:solidFill>
                </a:rPr>
                <a:t>114</a:t>
              </a:r>
              <a:endParaRPr lang="en-US" dirty="0">
                <a:solidFill>
                  <a:schemeClr val="bg1"/>
                </a:solidFill>
              </a:endParaRPr>
            </a:p>
          </p:txBody>
        </p:sp>
        <p:sp>
          <p:nvSpPr>
            <p:cNvPr id="131" name="Rectangle 130"/>
            <p:cNvSpPr/>
            <p:nvPr/>
          </p:nvSpPr>
          <p:spPr>
            <a:xfrm>
              <a:off x="6064738" y="3886200"/>
              <a:ext cx="939149" cy="9144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rPr>
                <a:t>I</a:t>
              </a:r>
            </a:p>
            <a:p>
              <a:pPr algn="ctr"/>
              <a:r>
                <a:rPr lang="en-US" dirty="0" smtClean="0">
                  <a:solidFill>
                    <a:schemeClr val="bg1"/>
                  </a:solidFill>
                </a:rPr>
                <a:t>133</a:t>
              </a:r>
              <a:endParaRPr lang="en-US" dirty="0">
                <a:solidFill>
                  <a:schemeClr val="bg1"/>
                </a:solidFill>
              </a:endParaRPr>
            </a:p>
          </p:txBody>
        </p:sp>
        <p:sp>
          <p:nvSpPr>
            <p:cNvPr id="132" name="Rectangle 131"/>
            <p:cNvSpPr/>
            <p:nvPr/>
          </p:nvSpPr>
          <p:spPr>
            <a:xfrm>
              <a:off x="7003887" y="228600"/>
              <a:ext cx="939149" cy="9144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rPr>
                <a:t>He</a:t>
              </a:r>
            </a:p>
            <a:p>
              <a:pPr algn="ctr"/>
              <a:r>
                <a:rPr lang="en-US" dirty="0" smtClean="0">
                  <a:solidFill>
                    <a:schemeClr val="bg1"/>
                  </a:solidFill>
                </a:rPr>
                <a:t>31</a:t>
              </a:r>
              <a:endParaRPr lang="en-US" dirty="0">
                <a:solidFill>
                  <a:schemeClr val="bg1"/>
                </a:solidFill>
              </a:endParaRPr>
            </a:p>
          </p:txBody>
        </p:sp>
        <p:sp>
          <p:nvSpPr>
            <p:cNvPr id="133" name="Rectangle 132"/>
            <p:cNvSpPr/>
            <p:nvPr/>
          </p:nvSpPr>
          <p:spPr>
            <a:xfrm>
              <a:off x="7003887" y="1143000"/>
              <a:ext cx="939149" cy="9144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rPr>
                <a:t>Ne</a:t>
              </a:r>
            </a:p>
            <a:p>
              <a:pPr algn="ctr"/>
              <a:r>
                <a:rPr lang="en-US" dirty="0" smtClean="0">
                  <a:solidFill>
                    <a:schemeClr val="bg1"/>
                  </a:solidFill>
                </a:rPr>
                <a:t>71</a:t>
              </a:r>
              <a:endParaRPr lang="en-US" dirty="0">
                <a:solidFill>
                  <a:schemeClr val="bg1"/>
                </a:solidFill>
              </a:endParaRPr>
            </a:p>
          </p:txBody>
        </p:sp>
        <p:sp>
          <p:nvSpPr>
            <p:cNvPr id="134" name="Rectangle 133"/>
            <p:cNvSpPr/>
            <p:nvPr/>
          </p:nvSpPr>
          <p:spPr>
            <a:xfrm>
              <a:off x="7003887" y="2057400"/>
              <a:ext cx="939149" cy="9144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err="1" smtClean="0">
                  <a:solidFill>
                    <a:schemeClr val="bg1"/>
                  </a:solidFill>
                </a:rPr>
                <a:t>Ar</a:t>
              </a:r>
              <a:endParaRPr lang="en-US" dirty="0" smtClean="0">
                <a:solidFill>
                  <a:schemeClr val="bg1"/>
                </a:solidFill>
              </a:endParaRPr>
            </a:p>
            <a:p>
              <a:pPr algn="ctr"/>
              <a:r>
                <a:rPr lang="en-US" dirty="0" smtClean="0">
                  <a:solidFill>
                    <a:schemeClr val="bg1"/>
                  </a:solidFill>
                </a:rPr>
                <a:t>98</a:t>
              </a:r>
              <a:endParaRPr lang="en-US" dirty="0">
                <a:solidFill>
                  <a:schemeClr val="bg1"/>
                </a:solidFill>
              </a:endParaRPr>
            </a:p>
          </p:txBody>
        </p:sp>
        <p:sp>
          <p:nvSpPr>
            <p:cNvPr id="135" name="Rectangle 134"/>
            <p:cNvSpPr/>
            <p:nvPr/>
          </p:nvSpPr>
          <p:spPr>
            <a:xfrm>
              <a:off x="7003887" y="2971800"/>
              <a:ext cx="939149" cy="9144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rPr>
                <a:t>Kr</a:t>
              </a:r>
            </a:p>
            <a:p>
              <a:pPr algn="ctr"/>
              <a:r>
                <a:rPr lang="en-US" dirty="0" smtClean="0">
                  <a:solidFill>
                    <a:schemeClr val="bg1"/>
                  </a:solidFill>
                </a:rPr>
                <a:t>112</a:t>
              </a:r>
              <a:endParaRPr lang="en-US" dirty="0">
                <a:solidFill>
                  <a:schemeClr val="bg1"/>
                </a:solidFill>
              </a:endParaRPr>
            </a:p>
          </p:txBody>
        </p:sp>
        <p:sp>
          <p:nvSpPr>
            <p:cNvPr id="136" name="Rectangle 135"/>
            <p:cNvSpPr/>
            <p:nvPr/>
          </p:nvSpPr>
          <p:spPr>
            <a:xfrm>
              <a:off x="7003887" y="3886200"/>
              <a:ext cx="939149" cy="9144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err="1" smtClean="0">
                  <a:solidFill>
                    <a:schemeClr val="bg1"/>
                  </a:solidFill>
                </a:rPr>
                <a:t>Xe</a:t>
              </a:r>
              <a:endParaRPr lang="en-US" dirty="0" smtClean="0">
                <a:solidFill>
                  <a:schemeClr val="bg1"/>
                </a:solidFill>
              </a:endParaRPr>
            </a:p>
            <a:p>
              <a:pPr algn="ctr"/>
              <a:r>
                <a:rPr lang="en-US" dirty="0" smtClean="0">
                  <a:solidFill>
                    <a:schemeClr val="bg1"/>
                  </a:solidFill>
                </a:rPr>
                <a:t>131</a:t>
              </a:r>
              <a:endParaRPr lang="en-US" dirty="0">
                <a:solidFill>
                  <a:schemeClr val="bg1"/>
                </a:solidFill>
              </a:endParaRPr>
            </a:p>
          </p:txBody>
        </p:sp>
        <p:sp>
          <p:nvSpPr>
            <p:cNvPr id="137" name="Rectangle 136"/>
            <p:cNvSpPr/>
            <p:nvPr/>
          </p:nvSpPr>
          <p:spPr>
            <a:xfrm>
              <a:off x="2308144" y="4800600"/>
              <a:ext cx="939149" cy="9144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err="1" smtClean="0">
                  <a:solidFill>
                    <a:schemeClr val="bg1"/>
                  </a:solidFill>
                </a:rPr>
                <a:t>Tl</a:t>
              </a:r>
              <a:endParaRPr lang="en-US" dirty="0" smtClean="0">
                <a:solidFill>
                  <a:schemeClr val="bg1"/>
                </a:solidFill>
              </a:endParaRPr>
            </a:p>
            <a:p>
              <a:pPr algn="ctr"/>
              <a:r>
                <a:rPr lang="en-US" dirty="0" smtClean="0">
                  <a:solidFill>
                    <a:schemeClr val="bg1"/>
                  </a:solidFill>
                </a:rPr>
                <a:t>170</a:t>
              </a:r>
              <a:endParaRPr lang="en-US" dirty="0">
                <a:solidFill>
                  <a:schemeClr val="bg1"/>
                </a:solidFill>
              </a:endParaRPr>
            </a:p>
          </p:txBody>
        </p:sp>
        <p:sp>
          <p:nvSpPr>
            <p:cNvPr id="138" name="Rectangle 137"/>
            <p:cNvSpPr/>
            <p:nvPr/>
          </p:nvSpPr>
          <p:spPr>
            <a:xfrm>
              <a:off x="3247292" y="4800600"/>
              <a:ext cx="939149" cy="9144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err="1" smtClean="0">
                  <a:solidFill>
                    <a:schemeClr val="bg1"/>
                  </a:solidFill>
                </a:rPr>
                <a:t>Pb</a:t>
              </a:r>
              <a:endParaRPr lang="en-US" dirty="0" smtClean="0">
                <a:solidFill>
                  <a:schemeClr val="bg1"/>
                </a:solidFill>
              </a:endParaRPr>
            </a:p>
            <a:p>
              <a:pPr algn="ctr"/>
              <a:r>
                <a:rPr lang="en-US" dirty="0" smtClean="0">
                  <a:solidFill>
                    <a:schemeClr val="bg1"/>
                  </a:solidFill>
                </a:rPr>
                <a:t>146</a:t>
              </a:r>
              <a:endParaRPr lang="en-US" dirty="0">
                <a:solidFill>
                  <a:schemeClr val="bg1"/>
                </a:solidFill>
              </a:endParaRPr>
            </a:p>
          </p:txBody>
        </p:sp>
        <p:sp>
          <p:nvSpPr>
            <p:cNvPr id="139" name="Rectangle 138"/>
            <p:cNvSpPr/>
            <p:nvPr/>
          </p:nvSpPr>
          <p:spPr>
            <a:xfrm>
              <a:off x="4186441" y="4800600"/>
              <a:ext cx="939149" cy="9144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rPr>
                <a:t>Bi</a:t>
              </a:r>
            </a:p>
            <a:p>
              <a:pPr algn="ctr"/>
              <a:r>
                <a:rPr lang="en-US" dirty="0" smtClean="0">
                  <a:solidFill>
                    <a:schemeClr val="bg1"/>
                  </a:solidFill>
                </a:rPr>
                <a:t>150</a:t>
              </a:r>
              <a:endParaRPr lang="en-US" dirty="0">
                <a:solidFill>
                  <a:schemeClr val="bg1"/>
                </a:solidFill>
              </a:endParaRPr>
            </a:p>
          </p:txBody>
        </p:sp>
        <p:sp>
          <p:nvSpPr>
            <p:cNvPr id="140" name="Rectangle 139"/>
            <p:cNvSpPr/>
            <p:nvPr/>
          </p:nvSpPr>
          <p:spPr>
            <a:xfrm>
              <a:off x="5125590" y="4800600"/>
              <a:ext cx="939149" cy="9144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rPr>
                <a:t>Po</a:t>
              </a:r>
            </a:p>
            <a:p>
              <a:pPr algn="ctr"/>
              <a:r>
                <a:rPr lang="en-US" dirty="0" smtClean="0">
                  <a:solidFill>
                    <a:schemeClr val="bg1"/>
                  </a:solidFill>
                </a:rPr>
                <a:t>168</a:t>
              </a:r>
              <a:endParaRPr lang="en-US" dirty="0">
                <a:solidFill>
                  <a:schemeClr val="bg1"/>
                </a:solidFill>
              </a:endParaRPr>
            </a:p>
          </p:txBody>
        </p:sp>
        <p:sp>
          <p:nvSpPr>
            <p:cNvPr id="141" name="Rectangle 140"/>
            <p:cNvSpPr/>
            <p:nvPr/>
          </p:nvSpPr>
          <p:spPr>
            <a:xfrm>
              <a:off x="6064738" y="4800600"/>
              <a:ext cx="939149" cy="9144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rPr>
                <a:t>At</a:t>
              </a:r>
            </a:p>
            <a:p>
              <a:pPr algn="ctr"/>
              <a:r>
                <a:rPr lang="en-US" dirty="0" smtClean="0">
                  <a:solidFill>
                    <a:schemeClr val="bg1"/>
                  </a:solidFill>
                </a:rPr>
                <a:t>140</a:t>
              </a:r>
              <a:endParaRPr lang="en-US" dirty="0">
                <a:solidFill>
                  <a:schemeClr val="bg1"/>
                </a:solidFill>
              </a:endParaRPr>
            </a:p>
          </p:txBody>
        </p:sp>
        <p:sp>
          <p:nvSpPr>
            <p:cNvPr id="142" name="Rectangle 141"/>
            <p:cNvSpPr/>
            <p:nvPr/>
          </p:nvSpPr>
          <p:spPr>
            <a:xfrm>
              <a:off x="7003887" y="4800600"/>
              <a:ext cx="939149" cy="9144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err="1" smtClean="0">
                  <a:solidFill>
                    <a:schemeClr val="bg1"/>
                  </a:solidFill>
                </a:rPr>
                <a:t>Rn</a:t>
              </a:r>
              <a:endParaRPr lang="en-US" dirty="0" smtClean="0">
                <a:solidFill>
                  <a:schemeClr val="bg1"/>
                </a:solidFill>
              </a:endParaRPr>
            </a:p>
            <a:p>
              <a:pPr algn="ctr"/>
              <a:r>
                <a:rPr lang="en-US" dirty="0" smtClean="0">
                  <a:solidFill>
                    <a:schemeClr val="bg1"/>
                  </a:solidFill>
                </a:rPr>
                <a:t>140</a:t>
              </a:r>
              <a:endParaRPr lang="en-US" dirty="0">
                <a:solidFill>
                  <a:schemeClr val="bg1"/>
                </a:solidFill>
              </a:endParaRPr>
            </a:p>
          </p:txBody>
        </p:sp>
        <p:sp>
          <p:nvSpPr>
            <p:cNvPr id="143" name="Rectangle 142"/>
            <p:cNvSpPr/>
            <p:nvPr/>
          </p:nvSpPr>
          <p:spPr>
            <a:xfrm>
              <a:off x="228600" y="5715000"/>
              <a:ext cx="939149" cy="9144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rPr>
                <a:t>Fr</a:t>
              </a:r>
            </a:p>
            <a:p>
              <a:pPr algn="ctr"/>
              <a:r>
                <a:rPr lang="en-US" dirty="0" smtClean="0">
                  <a:solidFill>
                    <a:schemeClr val="bg1"/>
                  </a:solidFill>
                </a:rPr>
                <a:t>282</a:t>
              </a:r>
              <a:endParaRPr lang="en-US" dirty="0">
                <a:solidFill>
                  <a:schemeClr val="bg1"/>
                </a:solidFill>
              </a:endParaRPr>
            </a:p>
          </p:txBody>
        </p:sp>
        <p:sp>
          <p:nvSpPr>
            <p:cNvPr id="144" name="Rectangle 143"/>
            <p:cNvSpPr/>
            <p:nvPr/>
          </p:nvSpPr>
          <p:spPr>
            <a:xfrm>
              <a:off x="1167749" y="5715000"/>
              <a:ext cx="939149" cy="9144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rPr>
                <a:t>Ra</a:t>
              </a:r>
            </a:p>
            <a:p>
              <a:pPr algn="ctr"/>
              <a:r>
                <a:rPr lang="en-US" dirty="0" smtClean="0">
                  <a:solidFill>
                    <a:schemeClr val="bg1"/>
                  </a:solidFill>
                </a:rPr>
                <a:t>223</a:t>
              </a:r>
              <a:endParaRPr lang="en-US" dirty="0">
                <a:solidFill>
                  <a:schemeClr val="bg1"/>
                </a:solidFill>
              </a:endParaRPr>
            </a:p>
          </p:txBody>
        </p:sp>
        <p:sp>
          <p:nvSpPr>
            <p:cNvPr id="145" name="Rectangle 144"/>
            <p:cNvSpPr/>
            <p:nvPr/>
          </p:nvSpPr>
          <p:spPr>
            <a:xfrm>
              <a:off x="228600" y="1143000"/>
              <a:ext cx="939149" cy="9144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rPr>
                <a:t>Li</a:t>
              </a:r>
            </a:p>
            <a:p>
              <a:pPr algn="ctr"/>
              <a:r>
                <a:rPr lang="en-US" dirty="0" smtClean="0">
                  <a:solidFill>
                    <a:schemeClr val="bg1"/>
                  </a:solidFill>
                </a:rPr>
                <a:t>152</a:t>
              </a:r>
              <a:endParaRPr lang="en-US" dirty="0">
                <a:solidFill>
                  <a:schemeClr val="bg1"/>
                </a:solidFill>
              </a:endParaRPr>
            </a:p>
          </p:txBody>
        </p:sp>
        <p:sp>
          <p:nvSpPr>
            <p:cNvPr id="146" name="Rectangle 145"/>
            <p:cNvSpPr/>
            <p:nvPr/>
          </p:nvSpPr>
          <p:spPr>
            <a:xfrm>
              <a:off x="228600" y="2057400"/>
              <a:ext cx="939149" cy="9144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rPr>
                <a:t>Na</a:t>
              </a:r>
            </a:p>
            <a:p>
              <a:pPr algn="ctr"/>
              <a:r>
                <a:rPr lang="en-US" dirty="0" smtClean="0">
                  <a:solidFill>
                    <a:schemeClr val="bg1"/>
                  </a:solidFill>
                </a:rPr>
                <a:t>186</a:t>
              </a:r>
              <a:endParaRPr lang="en-US" dirty="0">
                <a:solidFill>
                  <a:schemeClr val="bg1"/>
                </a:solidFill>
              </a:endParaRPr>
            </a:p>
          </p:txBody>
        </p:sp>
        <p:sp>
          <p:nvSpPr>
            <p:cNvPr id="147" name="Rectangle 146"/>
            <p:cNvSpPr/>
            <p:nvPr/>
          </p:nvSpPr>
          <p:spPr>
            <a:xfrm>
              <a:off x="228600" y="2971800"/>
              <a:ext cx="939149" cy="9144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rPr>
                <a:t>K</a:t>
              </a:r>
            </a:p>
            <a:p>
              <a:pPr algn="ctr"/>
              <a:r>
                <a:rPr lang="en-US" dirty="0" smtClean="0">
                  <a:solidFill>
                    <a:schemeClr val="bg1"/>
                  </a:solidFill>
                </a:rPr>
                <a:t>227</a:t>
              </a:r>
              <a:endParaRPr lang="en-US" dirty="0">
                <a:solidFill>
                  <a:schemeClr val="bg1"/>
                </a:solidFill>
              </a:endParaRPr>
            </a:p>
          </p:txBody>
        </p:sp>
        <p:sp>
          <p:nvSpPr>
            <p:cNvPr id="148" name="Rectangle 147"/>
            <p:cNvSpPr/>
            <p:nvPr/>
          </p:nvSpPr>
          <p:spPr>
            <a:xfrm>
              <a:off x="228600" y="3886200"/>
              <a:ext cx="939149" cy="9144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err="1" smtClean="0">
                  <a:solidFill>
                    <a:schemeClr val="bg1"/>
                  </a:solidFill>
                </a:rPr>
                <a:t>Rb</a:t>
              </a:r>
              <a:r>
                <a:rPr lang="en-US" dirty="0" smtClean="0">
                  <a:solidFill>
                    <a:schemeClr val="bg1"/>
                  </a:solidFill>
                </a:rPr>
                <a:t> </a:t>
              </a:r>
            </a:p>
            <a:p>
              <a:pPr algn="ctr"/>
              <a:r>
                <a:rPr lang="en-US" dirty="0" smtClean="0">
                  <a:solidFill>
                    <a:schemeClr val="bg1"/>
                  </a:solidFill>
                </a:rPr>
                <a:t>248</a:t>
              </a:r>
              <a:endParaRPr lang="en-US" dirty="0">
                <a:solidFill>
                  <a:schemeClr val="bg1"/>
                </a:solidFill>
              </a:endParaRPr>
            </a:p>
          </p:txBody>
        </p:sp>
        <p:sp>
          <p:nvSpPr>
            <p:cNvPr id="149" name="Rectangle 148"/>
            <p:cNvSpPr/>
            <p:nvPr/>
          </p:nvSpPr>
          <p:spPr>
            <a:xfrm>
              <a:off x="228600" y="4800600"/>
              <a:ext cx="939149" cy="9144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rPr>
                <a:t>Cs</a:t>
              </a:r>
            </a:p>
            <a:p>
              <a:pPr algn="ctr"/>
              <a:r>
                <a:rPr lang="en-US" dirty="0" smtClean="0">
                  <a:solidFill>
                    <a:schemeClr val="bg1"/>
                  </a:solidFill>
                </a:rPr>
                <a:t>265</a:t>
              </a:r>
              <a:endParaRPr lang="en-US" dirty="0">
                <a:solidFill>
                  <a:schemeClr val="bg1"/>
                </a:solidFill>
              </a:endParaRPr>
            </a:p>
          </p:txBody>
        </p:sp>
        <p:sp>
          <p:nvSpPr>
            <p:cNvPr id="150" name="Rectangle 149"/>
            <p:cNvSpPr/>
            <p:nvPr/>
          </p:nvSpPr>
          <p:spPr>
            <a:xfrm>
              <a:off x="1167749" y="1143000"/>
              <a:ext cx="939149" cy="9144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rPr>
                <a:t>Be</a:t>
              </a:r>
            </a:p>
            <a:p>
              <a:pPr algn="ctr"/>
              <a:r>
                <a:rPr lang="en-US" dirty="0" smtClean="0">
                  <a:solidFill>
                    <a:schemeClr val="bg1"/>
                  </a:solidFill>
                </a:rPr>
                <a:t>112</a:t>
              </a:r>
              <a:endParaRPr lang="en-US" dirty="0">
                <a:solidFill>
                  <a:schemeClr val="bg1"/>
                </a:solidFill>
              </a:endParaRPr>
            </a:p>
          </p:txBody>
        </p:sp>
        <p:sp>
          <p:nvSpPr>
            <p:cNvPr id="151" name="Rectangle 150"/>
            <p:cNvSpPr/>
            <p:nvPr/>
          </p:nvSpPr>
          <p:spPr>
            <a:xfrm>
              <a:off x="1167749" y="2057400"/>
              <a:ext cx="939149" cy="9144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rPr>
                <a:t>Mg</a:t>
              </a:r>
            </a:p>
            <a:p>
              <a:pPr algn="ctr"/>
              <a:r>
                <a:rPr lang="en-US" dirty="0" smtClean="0">
                  <a:solidFill>
                    <a:schemeClr val="bg1"/>
                  </a:solidFill>
                </a:rPr>
                <a:t>160</a:t>
              </a:r>
              <a:endParaRPr lang="en-US" dirty="0">
                <a:solidFill>
                  <a:schemeClr val="bg1"/>
                </a:solidFill>
              </a:endParaRPr>
            </a:p>
          </p:txBody>
        </p:sp>
        <p:sp>
          <p:nvSpPr>
            <p:cNvPr id="152" name="Rectangle 151"/>
            <p:cNvSpPr/>
            <p:nvPr/>
          </p:nvSpPr>
          <p:spPr>
            <a:xfrm>
              <a:off x="1167749" y="2971800"/>
              <a:ext cx="939149" cy="9144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rPr>
                <a:t>Ca</a:t>
              </a:r>
            </a:p>
            <a:p>
              <a:pPr algn="ctr"/>
              <a:r>
                <a:rPr lang="en-US" dirty="0" smtClean="0">
                  <a:solidFill>
                    <a:schemeClr val="bg1"/>
                  </a:solidFill>
                </a:rPr>
                <a:t>197</a:t>
              </a:r>
              <a:endParaRPr lang="en-US" dirty="0">
                <a:solidFill>
                  <a:schemeClr val="bg1"/>
                </a:solidFill>
              </a:endParaRPr>
            </a:p>
          </p:txBody>
        </p:sp>
        <p:sp>
          <p:nvSpPr>
            <p:cNvPr id="153" name="Rectangle 152"/>
            <p:cNvSpPr/>
            <p:nvPr/>
          </p:nvSpPr>
          <p:spPr>
            <a:xfrm>
              <a:off x="1167749" y="3886200"/>
              <a:ext cx="939149" cy="9144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err="1" smtClean="0">
                  <a:solidFill>
                    <a:schemeClr val="bg1"/>
                  </a:solidFill>
                </a:rPr>
                <a:t>Sr</a:t>
              </a:r>
              <a:endParaRPr lang="en-US" dirty="0" smtClean="0">
                <a:solidFill>
                  <a:schemeClr val="bg1"/>
                </a:solidFill>
              </a:endParaRPr>
            </a:p>
            <a:p>
              <a:pPr algn="ctr"/>
              <a:r>
                <a:rPr lang="en-US" dirty="0" smtClean="0">
                  <a:solidFill>
                    <a:schemeClr val="bg1"/>
                  </a:solidFill>
                </a:rPr>
                <a:t>215</a:t>
              </a:r>
              <a:endParaRPr lang="en-US" dirty="0">
                <a:solidFill>
                  <a:schemeClr val="bg1"/>
                </a:solidFill>
              </a:endParaRPr>
            </a:p>
          </p:txBody>
        </p:sp>
        <p:sp>
          <p:nvSpPr>
            <p:cNvPr id="154" name="Rectangle 153"/>
            <p:cNvSpPr/>
            <p:nvPr/>
          </p:nvSpPr>
          <p:spPr>
            <a:xfrm>
              <a:off x="1167749" y="4800600"/>
              <a:ext cx="939149" cy="9144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err="1" smtClean="0">
                  <a:solidFill>
                    <a:schemeClr val="bg1"/>
                  </a:solidFill>
                </a:rPr>
                <a:t>Ba</a:t>
              </a:r>
              <a:endParaRPr lang="en-US" dirty="0" smtClean="0">
                <a:solidFill>
                  <a:schemeClr val="bg1"/>
                </a:solidFill>
              </a:endParaRPr>
            </a:p>
            <a:p>
              <a:pPr algn="ctr"/>
              <a:r>
                <a:rPr lang="en-US" dirty="0" smtClean="0">
                  <a:solidFill>
                    <a:schemeClr val="bg1"/>
                  </a:solidFill>
                </a:rPr>
                <a:t>215</a:t>
              </a:r>
              <a:endParaRPr lang="en-US" dirty="0">
                <a:solidFill>
                  <a:schemeClr val="bg1"/>
                </a:solidFill>
              </a:endParaRPr>
            </a:p>
          </p:txBody>
        </p:sp>
      </p:gr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219200" y="2757607"/>
            <a:ext cx="939149" cy="914400"/>
          </a:xfrm>
          <a:prstGeom prst="rect">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rPr>
              <a:t>He</a:t>
            </a:r>
          </a:p>
          <a:p>
            <a:pPr algn="ctr"/>
            <a:r>
              <a:rPr lang="en-US" dirty="0" smtClean="0">
                <a:solidFill>
                  <a:schemeClr val="bg1"/>
                </a:solidFill>
              </a:rPr>
              <a:t>31</a:t>
            </a:r>
            <a:endParaRPr lang="en-US" dirty="0">
              <a:solidFill>
                <a:schemeClr val="bg1"/>
              </a:solidFill>
            </a:endParaRPr>
          </a:p>
        </p:txBody>
      </p:sp>
      <p:sp>
        <p:nvSpPr>
          <p:cNvPr id="5" name="Rectangle 4"/>
          <p:cNvSpPr/>
          <p:nvPr/>
        </p:nvSpPr>
        <p:spPr>
          <a:xfrm>
            <a:off x="1219200" y="5096470"/>
            <a:ext cx="939149" cy="914400"/>
          </a:xfrm>
          <a:prstGeom prst="rect">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rPr>
              <a:t>Fr</a:t>
            </a:r>
          </a:p>
          <a:p>
            <a:pPr algn="ctr"/>
            <a:r>
              <a:rPr lang="en-US" dirty="0" smtClean="0">
                <a:solidFill>
                  <a:schemeClr val="bg1"/>
                </a:solidFill>
              </a:rPr>
              <a:t>282</a:t>
            </a:r>
            <a:endParaRPr lang="en-US" dirty="0">
              <a:solidFill>
                <a:schemeClr val="bg1"/>
              </a:solidFill>
            </a:endParaRPr>
          </a:p>
        </p:txBody>
      </p:sp>
      <p:sp>
        <p:nvSpPr>
          <p:cNvPr id="6" name="TextBox 5"/>
          <p:cNvSpPr txBox="1"/>
          <p:nvPr/>
        </p:nvSpPr>
        <p:spPr>
          <a:xfrm>
            <a:off x="4572000" y="2849940"/>
            <a:ext cx="3886200" cy="3785652"/>
          </a:xfrm>
          <a:prstGeom prst="rect">
            <a:avLst/>
          </a:prstGeom>
          <a:noFill/>
        </p:spPr>
        <p:txBody>
          <a:bodyPr wrap="square" rtlCol="0">
            <a:spAutoFit/>
          </a:bodyPr>
          <a:lstStyle/>
          <a:p>
            <a:r>
              <a:rPr lang="en-US" sz="2400" dirty="0" smtClean="0"/>
              <a:t>Helium is the smallest because it has the least energy levels and is farthest to the right</a:t>
            </a:r>
          </a:p>
          <a:p>
            <a:endParaRPr lang="en-US" sz="2400" dirty="0" smtClean="0"/>
          </a:p>
          <a:p>
            <a:endParaRPr lang="en-US" sz="2400" dirty="0" smtClean="0"/>
          </a:p>
          <a:p>
            <a:r>
              <a:rPr lang="en-US" sz="2400" dirty="0" smtClean="0"/>
              <a:t>Francium is big because it has the most energy levels and is farthest to the left.</a:t>
            </a:r>
          </a:p>
          <a:p>
            <a:endParaRPr lang="en-US" sz="2400" dirty="0"/>
          </a:p>
        </p:txBody>
      </p:sp>
      <p:pic>
        <p:nvPicPr>
          <p:cNvPr id="5122" name="Picture 2" descr="C:\Documents and Settings\jbair\Local Settings\Temporary Internet Files\Content.IE5\VAMAUYT9\MC900434732[1].png"/>
          <p:cNvPicPr>
            <a:picLocks noChangeAspect="1" noChangeArrowheads="1"/>
          </p:cNvPicPr>
          <p:nvPr/>
        </p:nvPicPr>
        <p:blipFill>
          <a:blip r:embed="rId2" cstate="print"/>
          <a:srcRect/>
          <a:stretch>
            <a:fillRect/>
          </a:stretch>
        </p:blipFill>
        <p:spPr bwMode="auto">
          <a:xfrm>
            <a:off x="3048000" y="1547337"/>
            <a:ext cx="914400" cy="1456730"/>
          </a:xfrm>
          <a:prstGeom prst="rect">
            <a:avLst/>
          </a:prstGeom>
          <a:noFill/>
        </p:spPr>
      </p:pic>
      <p:sp>
        <p:nvSpPr>
          <p:cNvPr id="2" name="Title 1"/>
          <p:cNvSpPr>
            <a:spLocks noGrp="1"/>
          </p:cNvSpPr>
          <p:nvPr>
            <p:ph type="title"/>
          </p:nvPr>
        </p:nvSpPr>
        <p:spPr/>
        <p:txBody>
          <a:bodyPr/>
          <a:lstStyle/>
          <a:p>
            <a:r>
              <a:rPr lang="en-US" dirty="0" smtClean="0"/>
              <a:t>Atomic Radii</a:t>
            </a:r>
            <a:endParaRPr lang="en-US" dirty="0"/>
          </a:p>
        </p:txBody>
      </p:sp>
      <p:pic>
        <p:nvPicPr>
          <p:cNvPr id="14" name="Picture 2" descr="C:\Documents and Settings\jbair\Local Settings\Temporary Internet Files\Content.IE5\VAMAUYT9\MC900056894[1].wmf"/>
          <p:cNvPicPr>
            <a:picLocks noChangeAspect="1" noChangeArrowheads="1"/>
          </p:cNvPicPr>
          <p:nvPr/>
        </p:nvPicPr>
        <p:blipFill>
          <a:blip r:embed="rId3" cstate="print"/>
          <a:srcRect/>
          <a:stretch>
            <a:fillRect/>
          </a:stretch>
        </p:blipFill>
        <p:spPr bwMode="auto">
          <a:xfrm flipH="1">
            <a:off x="3048000" y="5105400"/>
            <a:ext cx="872067" cy="952905"/>
          </a:xfrm>
          <a:prstGeom prst="rect">
            <a:avLst/>
          </a:prstGeom>
          <a:noFill/>
        </p:spPr>
      </p:pic>
      <p:pic>
        <p:nvPicPr>
          <p:cNvPr id="15" name="Picture 2" descr="C:\Documents and Settings\jbair\Local Settings\Temporary Internet Files\Content.IE5\VAMAUYT9\MC900056894[1].wmf"/>
          <p:cNvPicPr>
            <a:picLocks noChangeAspect="1" noChangeArrowheads="1"/>
          </p:cNvPicPr>
          <p:nvPr/>
        </p:nvPicPr>
        <p:blipFill>
          <a:blip r:embed="rId3" cstate="print"/>
          <a:srcRect/>
          <a:stretch>
            <a:fillRect/>
          </a:stretch>
        </p:blipFill>
        <p:spPr bwMode="auto">
          <a:xfrm flipH="1">
            <a:off x="3352800" y="2819400"/>
            <a:ext cx="278942" cy="304800"/>
          </a:xfrm>
          <a:prstGeom prst="rect">
            <a:avLst/>
          </a:prstGeom>
          <a:noFill/>
        </p:spPr>
      </p:pic>
      <p:sp>
        <p:nvSpPr>
          <p:cNvPr id="9" name="Right Arrow 8"/>
          <p:cNvSpPr/>
          <p:nvPr/>
        </p:nvSpPr>
        <p:spPr>
          <a:xfrm rot="8720509">
            <a:off x="6542615" y="1082277"/>
            <a:ext cx="1828800" cy="5334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0" name="Group 9"/>
          <p:cNvGrpSpPr/>
          <p:nvPr/>
        </p:nvGrpSpPr>
        <p:grpSpPr>
          <a:xfrm>
            <a:off x="6172200" y="0"/>
            <a:ext cx="2667000" cy="1981200"/>
            <a:chOff x="6172200" y="0"/>
            <a:chExt cx="2667000" cy="1981200"/>
          </a:xfrm>
        </p:grpSpPr>
        <p:cxnSp>
          <p:nvCxnSpPr>
            <p:cNvPr id="11" name="Straight Connector 10"/>
            <p:cNvCxnSpPr/>
            <p:nvPr/>
          </p:nvCxnSpPr>
          <p:spPr>
            <a:xfrm rot="5400000">
              <a:off x="5295900" y="1104900"/>
              <a:ext cx="17526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rot="10800000">
              <a:off x="6248400" y="1981200"/>
              <a:ext cx="25908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6172200" y="228600"/>
              <a:ext cx="2286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rot="5400000">
              <a:off x="6286500" y="342900"/>
              <a:ext cx="2286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6400800" y="457200"/>
              <a:ext cx="2286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rot="5400000">
              <a:off x="6362700" y="723900"/>
              <a:ext cx="5334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rot="10800000" flipV="1">
              <a:off x="6629400" y="990599"/>
              <a:ext cx="1066800" cy="1"/>
            </a:xfrm>
            <a:prstGeom prst="line">
              <a:avLst/>
            </a:prstGeom>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rot="5400000" flipH="1">
              <a:off x="7514519" y="715081"/>
              <a:ext cx="668849" cy="688"/>
            </a:xfrm>
            <a:prstGeom prst="line">
              <a:avLst/>
            </a:prstGeom>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rot="10800000">
              <a:off x="7848600" y="381000"/>
              <a:ext cx="7620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p:nvCxnSpPr>
          <p:spPr>
            <a:xfrm rot="5400000" flipH="1" flipV="1">
              <a:off x="8420100" y="266700"/>
              <a:ext cx="2286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p:nvCxnSpPr>
          <p:spPr>
            <a:xfrm rot="10800000">
              <a:off x="8534400" y="152400"/>
              <a:ext cx="304800" cy="1"/>
            </a:xfrm>
            <a:prstGeom prst="line">
              <a:avLst/>
            </a:prstGeom>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a:xfrm rot="5400000" flipH="1" flipV="1">
              <a:off x="7848600" y="990600"/>
              <a:ext cx="1981200" cy="0"/>
            </a:xfrm>
            <a:prstGeom prst="line">
              <a:avLst/>
            </a:prstGeom>
          </p:spPr>
          <p:style>
            <a:lnRef idx="1">
              <a:schemeClr val="accent1"/>
            </a:lnRef>
            <a:fillRef idx="0">
              <a:schemeClr val="accent1"/>
            </a:fillRef>
            <a:effectRef idx="0">
              <a:schemeClr val="accent1"/>
            </a:effectRef>
            <a:fontRef idx="minor">
              <a:schemeClr val="tx1"/>
            </a:fontRef>
          </p:style>
        </p:cxnSp>
      </p:gr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 name="TextBox 47"/>
          <p:cNvSpPr txBox="1"/>
          <p:nvPr/>
        </p:nvSpPr>
        <p:spPr>
          <a:xfrm>
            <a:off x="2173979" y="6019800"/>
            <a:ext cx="2817446" cy="707886"/>
          </a:xfrm>
          <a:prstGeom prst="rect">
            <a:avLst/>
          </a:prstGeom>
          <a:noFill/>
        </p:spPr>
        <p:txBody>
          <a:bodyPr wrap="square" rtlCol="0">
            <a:spAutoFit/>
          </a:bodyPr>
          <a:lstStyle/>
          <a:p>
            <a:r>
              <a:rPr lang="en-US" sz="4000" b="1" dirty="0" smtClean="0"/>
              <a:t>Ionic Radii</a:t>
            </a:r>
            <a:endParaRPr lang="en-US" sz="4000" b="1" dirty="0"/>
          </a:p>
        </p:txBody>
      </p:sp>
      <p:sp>
        <p:nvSpPr>
          <p:cNvPr id="49" name="TextBox 48"/>
          <p:cNvSpPr txBox="1"/>
          <p:nvPr/>
        </p:nvSpPr>
        <p:spPr>
          <a:xfrm>
            <a:off x="1371600" y="0"/>
            <a:ext cx="5500728" cy="923330"/>
          </a:xfrm>
          <a:prstGeom prst="rect">
            <a:avLst/>
          </a:prstGeom>
          <a:noFill/>
        </p:spPr>
        <p:txBody>
          <a:bodyPr wrap="square" rtlCol="0">
            <a:spAutoFit/>
          </a:bodyPr>
          <a:lstStyle/>
          <a:p>
            <a:r>
              <a:rPr lang="en-US" dirty="0" smtClean="0"/>
              <a:t>Ions are atoms that have gained or lost electrons.  Their size depends on how big they wer</a:t>
            </a:r>
            <a:r>
              <a:rPr lang="en-US" dirty="0" smtClean="0"/>
              <a:t>e and whether or not they have gained or lost electrons.</a:t>
            </a:r>
            <a:endParaRPr lang="en-US" dirty="0"/>
          </a:p>
        </p:txBody>
      </p:sp>
      <p:grpSp>
        <p:nvGrpSpPr>
          <p:cNvPr id="110" name="Group 109"/>
          <p:cNvGrpSpPr/>
          <p:nvPr/>
        </p:nvGrpSpPr>
        <p:grpSpPr>
          <a:xfrm>
            <a:off x="4953000" y="5791200"/>
            <a:ext cx="3200400" cy="1066800"/>
            <a:chOff x="4953000" y="5791200"/>
            <a:chExt cx="3200400" cy="1066800"/>
          </a:xfrm>
        </p:grpSpPr>
        <p:pic>
          <p:nvPicPr>
            <p:cNvPr id="4098" name="Picture 2" descr="C:\Documents and Settings\jbair\Local Settings\Temporary Internet Files\Content.IE5\9BER1MNQ\MC900287131[1].wmf"/>
            <p:cNvPicPr>
              <a:picLocks noChangeAspect="1" noChangeArrowheads="1"/>
            </p:cNvPicPr>
            <p:nvPr/>
          </p:nvPicPr>
          <p:blipFill>
            <a:blip r:embed="rId2" cstate="print"/>
            <a:srcRect/>
            <a:stretch>
              <a:fillRect/>
            </a:stretch>
          </p:blipFill>
          <p:spPr bwMode="auto">
            <a:xfrm>
              <a:off x="6477000" y="5791200"/>
              <a:ext cx="914946" cy="1066800"/>
            </a:xfrm>
            <a:prstGeom prst="rect">
              <a:avLst/>
            </a:prstGeom>
            <a:noFill/>
          </p:spPr>
        </p:pic>
        <p:pic>
          <p:nvPicPr>
            <p:cNvPr id="56" name="Picture 2" descr="C:\Documents and Settings\jbair\Local Settings\Temporary Internet Files\Content.IE5\9BER1MNQ\MC900287131[1].wmf"/>
            <p:cNvPicPr>
              <a:picLocks noChangeAspect="1" noChangeArrowheads="1"/>
            </p:cNvPicPr>
            <p:nvPr/>
          </p:nvPicPr>
          <p:blipFill>
            <a:blip r:embed="rId2" cstate="print"/>
            <a:srcRect/>
            <a:stretch>
              <a:fillRect/>
            </a:stretch>
          </p:blipFill>
          <p:spPr bwMode="auto">
            <a:xfrm>
              <a:off x="7439701" y="6025848"/>
              <a:ext cx="713699" cy="832152"/>
            </a:xfrm>
            <a:prstGeom prst="rect">
              <a:avLst/>
            </a:prstGeom>
            <a:noFill/>
          </p:spPr>
        </p:pic>
        <p:pic>
          <p:nvPicPr>
            <p:cNvPr id="57" name="Picture 2" descr="C:\Documents and Settings\jbair\Local Settings\Temporary Internet Files\Content.IE5\9BER1MNQ\MC900287131[1].wmf"/>
            <p:cNvPicPr>
              <a:picLocks noChangeAspect="1" noChangeArrowheads="1"/>
            </p:cNvPicPr>
            <p:nvPr/>
          </p:nvPicPr>
          <p:blipFill>
            <a:blip r:embed="rId2" cstate="print"/>
            <a:srcRect/>
            <a:stretch>
              <a:fillRect/>
            </a:stretch>
          </p:blipFill>
          <p:spPr bwMode="auto">
            <a:xfrm>
              <a:off x="4953000" y="6182279"/>
              <a:ext cx="579535" cy="675721"/>
            </a:xfrm>
            <a:prstGeom prst="rect">
              <a:avLst/>
            </a:prstGeom>
            <a:noFill/>
          </p:spPr>
        </p:pic>
        <p:pic>
          <p:nvPicPr>
            <p:cNvPr id="58" name="Picture 2" descr="C:\Documents and Settings\jbair\Local Settings\Temporary Internet Files\Content.IE5\9BER1MNQ\MC900287131[1].wmf"/>
            <p:cNvPicPr>
              <a:picLocks noChangeAspect="1" noChangeArrowheads="1"/>
            </p:cNvPicPr>
            <p:nvPr/>
          </p:nvPicPr>
          <p:blipFill>
            <a:blip r:embed="rId2" cstate="print"/>
            <a:srcRect/>
            <a:stretch>
              <a:fillRect/>
            </a:stretch>
          </p:blipFill>
          <p:spPr bwMode="auto">
            <a:xfrm>
              <a:off x="5562600" y="6294365"/>
              <a:ext cx="483405" cy="563635"/>
            </a:xfrm>
            <a:prstGeom prst="rect">
              <a:avLst/>
            </a:prstGeom>
            <a:noFill/>
          </p:spPr>
        </p:pic>
        <p:pic>
          <p:nvPicPr>
            <p:cNvPr id="59" name="Picture 2" descr="C:\Documents and Settings\jbair\Local Settings\Temporary Internet Files\Content.IE5\9BER1MNQ\MC900287131[1].wmf"/>
            <p:cNvPicPr>
              <a:picLocks noChangeAspect="1" noChangeArrowheads="1"/>
            </p:cNvPicPr>
            <p:nvPr/>
          </p:nvPicPr>
          <p:blipFill>
            <a:blip r:embed="rId2" cstate="print"/>
            <a:srcRect/>
            <a:stretch>
              <a:fillRect/>
            </a:stretch>
          </p:blipFill>
          <p:spPr bwMode="auto">
            <a:xfrm>
              <a:off x="6172200" y="6466921"/>
              <a:ext cx="335411" cy="391079"/>
            </a:xfrm>
            <a:prstGeom prst="rect">
              <a:avLst/>
            </a:prstGeom>
            <a:noFill/>
          </p:spPr>
        </p:pic>
      </p:grpSp>
      <p:pic>
        <p:nvPicPr>
          <p:cNvPr id="61" name="Picture 2" descr="C:\Documents and Settings\jbair\Local Settings\Temporary Internet Files\Content.IE5\9BER1MNQ\MC900287131[1].wmf"/>
          <p:cNvPicPr>
            <a:picLocks noChangeAspect="1" noChangeArrowheads="1"/>
          </p:cNvPicPr>
          <p:nvPr/>
        </p:nvPicPr>
        <p:blipFill>
          <a:blip r:embed="rId2" cstate="print"/>
          <a:srcRect/>
          <a:stretch>
            <a:fillRect/>
          </a:stretch>
        </p:blipFill>
        <p:spPr bwMode="auto">
          <a:xfrm>
            <a:off x="8229054" y="4724400"/>
            <a:ext cx="914946" cy="1066800"/>
          </a:xfrm>
          <a:prstGeom prst="rect">
            <a:avLst/>
          </a:prstGeom>
          <a:noFill/>
        </p:spPr>
      </p:pic>
      <p:pic>
        <p:nvPicPr>
          <p:cNvPr id="62" name="Picture 2" descr="C:\Documents and Settings\jbair\Local Settings\Temporary Internet Files\Content.IE5\9BER1MNQ\MC900287131[1].wmf"/>
          <p:cNvPicPr>
            <a:picLocks noChangeAspect="1" noChangeArrowheads="1"/>
          </p:cNvPicPr>
          <p:nvPr/>
        </p:nvPicPr>
        <p:blipFill>
          <a:blip r:embed="rId2" cstate="print"/>
          <a:srcRect/>
          <a:stretch>
            <a:fillRect/>
          </a:stretch>
        </p:blipFill>
        <p:spPr bwMode="auto">
          <a:xfrm>
            <a:off x="8430301" y="3435048"/>
            <a:ext cx="713699" cy="832152"/>
          </a:xfrm>
          <a:prstGeom prst="rect">
            <a:avLst/>
          </a:prstGeom>
          <a:noFill/>
        </p:spPr>
      </p:pic>
      <p:pic>
        <p:nvPicPr>
          <p:cNvPr id="63" name="Picture 2" descr="C:\Documents and Settings\jbair\Local Settings\Temporary Internet Files\Content.IE5\9BER1MNQ\MC900287131[1].wmf"/>
          <p:cNvPicPr>
            <a:picLocks noChangeAspect="1" noChangeArrowheads="1"/>
          </p:cNvPicPr>
          <p:nvPr/>
        </p:nvPicPr>
        <p:blipFill>
          <a:blip r:embed="rId2" cstate="print"/>
          <a:srcRect/>
          <a:stretch>
            <a:fillRect/>
          </a:stretch>
        </p:blipFill>
        <p:spPr bwMode="auto">
          <a:xfrm>
            <a:off x="8564465" y="2133600"/>
            <a:ext cx="579535" cy="675721"/>
          </a:xfrm>
          <a:prstGeom prst="rect">
            <a:avLst/>
          </a:prstGeom>
          <a:noFill/>
        </p:spPr>
      </p:pic>
      <p:pic>
        <p:nvPicPr>
          <p:cNvPr id="64" name="Picture 2" descr="C:\Documents and Settings\jbair\Local Settings\Temporary Internet Files\Content.IE5\9BER1MNQ\MC900287131[1].wmf"/>
          <p:cNvPicPr>
            <a:picLocks noChangeAspect="1" noChangeArrowheads="1"/>
          </p:cNvPicPr>
          <p:nvPr/>
        </p:nvPicPr>
        <p:blipFill>
          <a:blip r:embed="rId2" cstate="print"/>
          <a:srcRect/>
          <a:stretch>
            <a:fillRect/>
          </a:stretch>
        </p:blipFill>
        <p:spPr bwMode="auto">
          <a:xfrm>
            <a:off x="8660595" y="990600"/>
            <a:ext cx="483405" cy="563635"/>
          </a:xfrm>
          <a:prstGeom prst="rect">
            <a:avLst/>
          </a:prstGeom>
          <a:noFill/>
        </p:spPr>
      </p:pic>
      <p:pic>
        <p:nvPicPr>
          <p:cNvPr id="65" name="Picture 2" descr="C:\Documents and Settings\jbair\Local Settings\Temporary Internet Files\Content.IE5\9BER1MNQ\MC900287131[1].wmf"/>
          <p:cNvPicPr>
            <a:picLocks noChangeAspect="1" noChangeArrowheads="1"/>
          </p:cNvPicPr>
          <p:nvPr/>
        </p:nvPicPr>
        <p:blipFill>
          <a:blip r:embed="rId2" cstate="print"/>
          <a:srcRect/>
          <a:stretch>
            <a:fillRect/>
          </a:stretch>
        </p:blipFill>
        <p:spPr bwMode="auto">
          <a:xfrm>
            <a:off x="8808589" y="0"/>
            <a:ext cx="335411" cy="391079"/>
          </a:xfrm>
          <a:prstGeom prst="rect">
            <a:avLst/>
          </a:prstGeom>
          <a:noFill/>
        </p:spPr>
      </p:pic>
      <p:sp>
        <p:nvSpPr>
          <p:cNvPr id="66" name="Rectangle 65"/>
          <p:cNvSpPr/>
          <p:nvPr/>
        </p:nvSpPr>
        <p:spPr>
          <a:xfrm>
            <a:off x="228600" y="228600"/>
            <a:ext cx="939149" cy="914400"/>
          </a:xfrm>
          <a:prstGeom prst="rect">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rPr>
              <a:t>H</a:t>
            </a:r>
          </a:p>
        </p:txBody>
      </p:sp>
      <p:sp>
        <p:nvSpPr>
          <p:cNvPr id="67" name="Rectangle 66"/>
          <p:cNvSpPr/>
          <p:nvPr/>
        </p:nvSpPr>
        <p:spPr>
          <a:xfrm>
            <a:off x="228600" y="1143000"/>
            <a:ext cx="939149" cy="914400"/>
          </a:xfrm>
          <a:prstGeom prst="rect">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rPr>
              <a:t>Li</a:t>
            </a:r>
          </a:p>
          <a:p>
            <a:pPr algn="ctr"/>
            <a:r>
              <a:rPr lang="en-US" dirty="0" smtClean="0">
                <a:solidFill>
                  <a:schemeClr val="bg1"/>
                </a:solidFill>
              </a:rPr>
              <a:t>76</a:t>
            </a:r>
            <a:endParaRPr lang="en-US" dirty="0">
              <a:solidFill>
                <a:schemeClr val="bg1"/>
              </a:solidFill>
            </a:endParaRPr>
          </a:p>
        </p:txBody>
      </p:sp>
      <p:sp>
        <p:nvSpPr>
          <p:cNvPr id="68" name="Rectangle 67"/>
          <p:cNvSpPr/>
          <p:nvPr/>
        </p:nvSpPr>
        <p:spPr>
          <a:xfrm>
            <a:off x="228600" y="2057400"/>
            <a:ext cx="939149" cy="914400"/>
          </a:xfrm>
          <a:prstGeom prst="rect">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rPr>
              <a:t>Na</a:t>
            </a:r>
          </a:p>
          <a:p>
            <a:pPr algn="ctr"/>
            <a:r>
              <a:rPr lang="en-US" dirty="0" smtClean="0">
                <a:solidFill>
                  <a:schemeClr val="bg1"/>
                </a:solidFill>
              </a:rPr>
              <a:t>102</a:t>
            </a:r>
            <a:endParaRPr lang="en-US" dirty="0">
              <a:solidFill>
                <a:schemeClr val="bg1"/>
              </a:solidFill>
            </a:endParaRPr>
          </a:p>
        </p:txBody>
      </p:sp>
      <p:sp>
        <p:nvSpPr>
          <p:cNvPr id="69" name="Rectangle 68"/>
          <p:cNvSpPr/>
          <p:nvPr/>
        </p:nvSpPr>
        <p:spPr>
          <a:xfrm>
            <a:off x="228600" y="2971800"/>
            <a:ext cx="939149" cy="914400"/>
          </a:xfrm>
          <a:prstGeom prst="rect">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rPr>
              <a:t>K</a:t>
            </a:r>
          </a:p>
          <a:p>
            <a:pPr algn="ctr"/>
            <a:r>
              <a:rPr lang="en-US" dirty="0" smtClean="0">
                <a:solidFill>
                  <a:schemeClr val="bg1"/>
                </a:solidFill>
              </a:rPr>
              <a:t>138</a:t>
            </a:r>
            <a:endParaRPr lang="en-US" dirty="0">
              <a:solidFill>
                <a:schemeClr val="bg1"/>
              </a:solidFill>
            </a:endParaRPr>
          </a:p>
        </p:txBody>
      </p:sp>
      <p:sp>
        <p:nvSpPr>
          <p:cNvPr id="70" name="Rectangle 69"/>
          <p:cNvSpPr/>
          <p:nvPr/>
        </p:nvSpPr>
        <p:spPr>
          <a:xfrm>
            <a:off x="228600" y="3886200"/>
            <a:ext cx="939149" cy="914400"/>
          </a:xfrm>
          <a:prstGeom prst="rect">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err="1" smtClean="0">
                <a:solidFill>
                  <a:schemeClr val="bg1"/>
                </a:solidFill>
              </a:rPr>
              <a:t>Rb</a:t>
            </a:r>
            <a:r>
              <a:rPr lang="en-US" dirty="0" smtClean="0">
                <a:solidFill>
                  <a:schemeClr val="bg1"/>
                </a:solidFill>
              </a:rPr>
              <a:t> </a:t>
            </a:r>
          </a:p>
          <a:p>
            <a:pPr algn="ctr"/>
            <a:r>
              <a:rPr lang="en-US" dirty="0" smtClean="0">
                <a:solidFill>
                  <a:schemeClr val="bg1"/>
                </a:solidFill>
              </a:rPr>
              <a:t>152</a:t>
            </a:r>
            <a:endParaRPr lang="en-US" dirty="0">
              <a:solidFill>
                <a:schemeClr val="bg1"/>
              </a:solidFill>
            </a:endParaRPr>
          </a:p>
        </p:txBody>
      </p:sp>
      <p:sp>
        <p:nvSpPr>
          <p:cNvPr id="71" name="Rectangle 70"/>
          <p:cNvSpPr/>
          <p:nvPr/>
        </p:nvSpPr>
        <p:spPr>
          <a:xfrm>
            <a:off x="228600" y="4800600"/>
            <a:ext cx="939149" cy="914400"/>
          </a:xfrm>
          <a:prstGeom prst="rect">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rPr>
              <a:t>Cs</a:t>
            </a:r>
          </a:p>
          <a:p>
            <a:pPr algn="ctr"/>
            <a:r>
              <a:rPr lang="en-US" dirty="0" smtClean="0">
                <a:solidFill>
                  <a:schemeClr val="bg1"/>
                </a:solidFill>
              </a:rPr>
              <a:t>167</a:t>
            </a:r>
            <a:endParaRPr lang="en-US" dirty="0">
              <a:solidFill>
                <a:schemeClr val="bg1"/>
              </a:solidFill>
            </a:endParaRPr>
          </a:p>
        </p:txBody>
      </p:sp>
      <p:sp>
        <p:nvSpPr>
          <p:cNvPr id="72" name="Rectangle 71"/>
          <p:cNvSpPr/>
          <p:nvPr/>
        </p:nvSpPr>
        <p:spPr>
          <a:xfrm>
            <a:off x="1167749" y="1143000"/>
            <a:ext cx="939149" cy="914400"/>
          </a:xfrm>
          <a:prstGeom prst="rect">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rPr>
              <a:t>Be</a:t>
            </a:r>
          </a:p>
          <a:p>
            <a:pPr algn="ctr"/>
            <a:r>
              <a:rPr lang="en-US" dirty="0" smtClean="0">
                <a:solidFill>
                  <a:schemeClr val="bg1"/>
                </a:solidFill>
              </a:rPr>
              <a:t>31</a:t>
            </a:r>
            <a:endParaRPr lang="en-US" dirty="0">
              <a:solidFill>
                <a:schemeClr val="bg1"/>
              </a:solidFill>
            </a:endParaRPr>
          </a:p>
        </p:txBody>
      </p:sp>
      <p:sp>
        <p:nvSpPr>
          <p:cNvPr id="73" name="Rectangle 72"/>
          <p:cNvSpPr/>
          <p:nvPr/>
        </p:nvSpPr>
        <p:spPr>
          <a:xfrm>
            <a:off x="1167749" y="2057400"/>
            <a:ext cx="939149" cy="914400"/>
          </a:xfrm>
          <a:prstGeom prst="rect">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rPr>
              <a:t>Mg</a:t>
            </a:r>
          </a:p>
          <a:p>
            <a:pPr algn="ctr"/>
            <a:r>
              <a:rPr lang="en-US" dirty="0" smtClean="0">
                <a:solidFill>
                  <a:schemeClr val="bg1"/>
                </a:solidFill>
              </a:rPr>
              <a:t>72</a:t>
            </a:r>
            <a:endParaRPr lang="en-US" dirty="0">
              <a:solidFill>
                <a:schemeClr val="bg1"/>
              </a:solidFill>
            </a:endParaRPr>
          </a:p>
        </p:txBody>
      </p:sp>
      <p:sp>
        <p:nvSpPr>
          <p:cNvPr id="74" name="Rectangle 73"/>
          <p:cNvSpPr/>
          <p:nvPr/>
        </p:nvSpPr>
        <p:spPr>
          <a:xfrm>
            <a:off x="1167749" y="2971800"/>
            <a:ext cx="939149" cy="914400"/>
          </a:xfrm>
          <a:prstGeom prst="rect">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rPr>
              <a:t>Ca</a:t>
            </a:r>
          </a:p>
          <a:p>
            <a:pPr algn="ctr"/>
            <a:r>
              <a:rPr lang="en-US" dirty="0" smtClean="0">
                <a:solidFill>
                  <a:schemeClr val="bg1"/>
                </a:solidFill>
              </a:rPr>
              <a:t>100</a:t>
            </a:r>
            <a:endParaRPr lang="en-US" dirty="0">
              <a:solidFill>
                <a:schemeClr val="bg1"/>
              </a:solidFill>
            </a:endParaRPr>
          </a:p>
        </p:txBody>
      </p:sp>
      <p:sp>
        <p:nvSpPr>
          <p:cNvPr id="75" name="Rectangle 74"/>
          <p:cNvSpPr/>
          <p:nvPr/>
        </p:nvSpPr>
        <p:spPr>
          <a:xfrm>
            <a:off x="1167749" y="3886200"/>
            <a:ext cx="939149" cy="914400"/>
          </a:xfrm>
          <a:prstGeom prst="rect">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err="1" smtClean="0">
                <a:solidFill>
                  <a:schemeClr val="bg1"/>
                </a:solidFill>
              </a:rPr>
              <a:t>Sr</a:t>
            </a:r>
            <a:endParaRPr lang="en-US" dirty="0" smtClean="0">
              <a:solidFill>
                <a:schemeClr val="bg1"/>
              </a:solidFill>
            </a:endParaRPr>
          </a:p>
          <a:p>
            <a:pPr algn="ctr"/>
            <a:r>
              <a:rPr lang="en-US" dirty="0" smtClean="0">
                <a:solidFill>
                  <a:schemeClr val="bg1"/>
                </a:solidFill>
              </a:rPr>
              <a:t>118</a:t>
            </a:r>
            <a:endParaRPr lang="en-US" dirty="0">
              <a:solidFill>
                <a:schemeClr val="bg1"/>
              </a:solidFill>
            </a:endParaRPr>
          </a:p>
        </p:txBody>
      </p:sp>
      <p:sp>
        <p:nvSpPr>
          <p:cNvPr id="76" name="Rectangle 75"/>
          <p:cNvSpPr/>
          <p:nvPr/>
        </p:nvSpPr>
        <p:spPr>
          <a:xfrm>
            <a:off x="1167749" y="4800600"/>
            <a:ext cx="939149" cy="914400"/>
          </a:xfrm>
          <a:prstGeom prst="rect">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err="1" smtClean="0">
                <a:solidFill>
                  <a:schemeClr val="bg1"/>
                </a:solidFill>
              </a:rPr>
              <a:t>Ba</a:t>
            </a:r>
            <a:endParaRPr lang="en-US" dirty="0" smtClean="0">
              <a:solidFill>
                <a:schemeClr val="bg1"/>
              </a:solidFill>
            </a:endParaRPr>
          </a:p>
          <a:p>
            <a:pPr algn="ctr"/>
            <a:r>
              <a:rPr lang="en-US" dirty="0" smtClean="0">
                <a:solidFill>
                  <a:schemeClr val="bg1"/>
                </a:solidFill>
              </a:rPr>
              <a:t>135</a:t>
            </a:r>
            <a:endParaRPr lang="en-US" dirty="0">
              <a:solidFill>
                <a:schemeClr val="bg1"/>
              </a:solidFill>
            </a:endParaRPr>
          </a:p>
        </p:txBody>
      </p:sp>
      <p:sp>
        <p:nvSpPr>
          <p:cNvPr id="77" name="Rectangle 76"/>
          <p:cNvSpPr/>
          <p:nvPr/>
        </p:nvSpPr>
        <p:spPr>
          <a:xfrm>
            <a:off x="2308144" y="1143000"/>
            <a:ext cx="939149" cy="914400"/>
          </a:xfrm>
          <a:prstGeom prst="rect">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rPr>
              <a:t>B</a:t>
            </a:r>
          </a:p>
          <a:p>
            <a:pPr algn="ctr"/>
            <a:r>
              <a:rPr lang="en-US" dirty="0" smtClean="0">
                <a:solidFill>
                  <a:schemeClr val="bg1"/>
                </a:solidFill>
              </a:rPr>
              <a:t>20</a:t>
            </a:r>
            <a:endParaRPr lang="en-US" dirty="0">
              <a:solidFill>
                <a:schemeClr val="bg1"/>
              </a:solidFill>
            </a:endParaRPr>
          </a:p>
        </p:txBody>
      </p:sp>
      <p:sp>
        <p:nvSpPr>
          <p:cNvPr id="78" name="Rectangle 77"/>
          <p:cNvSpPr/>
          <p:nvPr/>
        </p:nvSpPr>
        <p:spPr>
          <a:xfrm>
            <a:off x="2308144" y="2057400"/>
            <a:ext cx="939149" cy="914400"/>
          </a:xfrm>
          <a:prstGeom prst="rect">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rPr>
              <a:t>Al</a:t>
            </a:r>
          </a:p>
          <a:p>
            <a:pPr algn="ctr"/>
            <a:r>
              <a:rPr lang="en-US" dirty="0" smtClean="0">
                <a:solidFill>
                  <a:schemeClr val="bg1"/>
                </a:solidFill>
              </a:rPr>
              <a:t>54</a:t>
            </a:r>
            <a:endParaRPr lang="en-US" dirty="0">
              <a:solidFill>
                <a:schemeClr val="bg1"/>
              </a:solidFill>
            </a:endParaRPr>
          </a:p>
        </p:txBody>
      </p:sp>
      <p:sp>
        <p:nvSpPr>
          <p:cNvPr id="79" name="Rectangle 78"/>
          <p:cNvSpPr/>
          <p:nvPr/>
        </p:nvSpPr>
        <p:spPr>
          <a:xfrm>
            <a:off x="2308144" y="2971800"/>
            <a:ext cx="939149" cy="914400"/>
          </a:xfrm>
          <a:prstGeom prst="rect">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err="1" smtClean="0">
                <a:solidFill>
                  <a:schemeClr val="bg1"/>
                </a:solidFill>
              </a:rPr>
              <a:t>Ga</a:t>
            </a:r>
            <a:endParaRPr lang="en-US" dirty="0" smtClean="0">
              <a:solidFill>
                <a:schemeClr val="bg1"/>
              </a:solidFill>
            </a:endParaRPr>
          </a:p>
          <a:p>
            <a:pPr algn="ctr"/>
            <a:r>
              <a:rPr lang="en-US" dirty="0" smtClean="0">
                <a:solidFill>
                  <a:schemeClr val="bg1"/>
                </a:solidFill>
              </a:rPr>
              <a:t>62</a:t>
            </a:r>
            <a:endParaRPr lang="en-US" dirty="0">
              <a:solidFill>
                <a:schemeClr val="bg1"/>
              </a:solidFill>
            </a:endParaRPr>
          </a:p>
        </p:txBody>
      </p:sp>
      <p:sp>
        <p:nvSpPr>
          <p:cNvPr id="80" name="Rectangle 79"/>
          <p:cNvSpPr/>
          <p:nvPr/>
        </p:nvSpPr>
        <p:spPr>
          <a:xfrm>
            <a:off x="2308144" y="3886200"/>
            <a:ext cx="939149" cy="914400"/>
          </a:xfrm>
          <a:prstGeom prst="rect">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rPr>
              <a:t>In</a:t>
            </a:r>
          </a:p>
          <a:p>
            <a:pPr algn="ctr"/>
            <a:r>
              <a:rPr lang="en-US" dirty="0" smtClean="0">
                <a:solidFill>
                  <a:schemeClr val="bg1"/>
                </a:solidFill>
              </a:rPr>
              <a:t>81</a:t>
            </a:r>
            <a:endParaRPr lang="en-US" dirty="0">
              <a:solidFill>
                <a:schemeClr val="bg1"/>
              </a:solidFill>
            </a:endParaRPr>
          </a:p>
        </p:txBody>
      </p:sp>
      <p:sp>
        <p:nvSpPr>
          <p:cNvPr id="81" name="Rectangle 80"/>
          <p:cNvSpPr/>
          <p:nvPr/>
        </p:nvSpPr>
        <p:spPr>
          <a:xfrm>
            <a:off x="3247292" y="1143000"/>
            <a:ext cx="939149" cy="914400"/>
          </a:xfrm>
          <a:prstGeom prst="rect">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rPr>
              <a:t>C</a:t>
            </a:r>
          </a:p>
          <a:p>
            <a:pPr algn="ctr"/>
            <a:r>
              <a:rPr lang="en-US" dirty="0" smtClean="0">
                <a:solidFill>
                  <a:schemeClr val="bg1"/>
                </a:solidFill>
              </a:rPr>
              <a:t>15</a:t>
            </a:r>
            <a:endParaRPr lang="en-US" dirty="0">
              <a:solidFill>
                <a:schemeClr val="bg1"/>
              </a:solidFill>
            </a:endParaRPr>
          </a:p>
        </p:txBody>
      </p:sp>
      <p:sp>
        <p:nvSpPr>
          <p:cNvPr id="82" name="Rectangle 81"/>
          <p:cNvSpPr/>
          <p:nvPr/>
        </p:nvSpPr>
        <p:spPr>
          <a:xfrm>
            <a:off x="3247292" y="2057400"/>
            <a:ext cx="939149" cy="914400"/>
          </a:xfrm>
          <a:prstGeom prst="rect">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rPr>
              <a:t>Si</a:t>
            </a:r>
          </a:p>
          <a:p>
            <a:pPr algn="ctr"/>
            <a:r>
              <a:rPr lang="en-US" dirty="0" smtClean="0">
                <a:solidFill>
                  <a:schemeClr val="bg1"/>
                </a:solidFill>
              </a:rPr>
              <a:t>41</a:t>
            </a:r>
            <a:endParaRPr lang="en-US" dirty="0">
              <a:solidFill>
                <a:schemeClr val="bg1"/>
              </a:solidFill>
            </a:endParaRPr>
          </a:p>
        </p:txBody>
      </p:sp>
      <p:sp>
        <p:nvSpPr>
          <p:cNvPr id="83" name="Rectangle 82"/>
          <p:cNvSpPr/>
          <p:nvPr/>
        </p:nvSpPr>
        <p:spPr>
          <a:xfrm>
            <a:off x="3247292" y="2971800"/>
            <a:ext cx="939149" cy="914400"/>
          </a:xfrm>
          <a:prstGeom prst="rect">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err="1" smtClean="0">
                <a:solidFill>
                  <a:schemeClr val="bg1"/>
                </a:solidFill>
              </a:rPr>
              <a:t>Ge</a:t>
            </a:r>
            <a:endParaRPr lang="en-US" dirty="0" smtClean="0">
              <a:solidFill>
                <a:schemeClr val="bg1"/>
              </a:solidFill>
            </a:endParaRPr>
          </a:p>
          <a:p>
            <a:pPr algn="ctr"/>
            <a:r>
              <a:rPr lang="en-US" dirty="0" smtClean="0">
                <a:solidFill>
                  <a:schemeClr val="bg1"/>
                </a:solidFill>
              </a:rPr>
              <a:t>53</a:t>
            </a:r>
            <a:endParaRPr lang="en-US" dirty="0">
              <a:solidFill>
                <a:schemeClr val="bg1"/>
              </a:solidFill>
            </a:endParaRPr>
          </a:p>
        </p:txBody>
      </p:sp>
      <p:sp>
        <p:nvSpPr>
          <p:cNvPr id="84" name="Rectangle 83"/>
          <p:cNvSpPr/>
          <p:nvPr/>
        </p:nvSpPr>
        <p:spPr>
          <a:xfrm>
            <a:off x="3247292" y="3886200"/>
            <a:ext cx="939149" cy="914400"/>
          </a:xfrm>
          <a:prstGeom prst="rect">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err="1" smtClean="0">
                <a:solidFill>
                  <a:schemeClr val="bg1"/>
                </a:solidFill>
              </a:rPr>
              <a:t>Sn</a:t>
            </a:r>
            <a:endParaRPr lang="en-US" dirty="0" smtClean="0">
              <a:solidFill>
                <a:schemeClr val="bg1"/>
              </a:solidFill>
            </a:endParaRPr>
          </a:p>
          <a:p>
            <a:pPr algn="ctr"/>
            <a:r>
              <a:rPr lang="en-US" dirty="0" smtClean="0">
                <a:solidFill>
                  <a:schemeClr val="bg1"/>
                </a:solidFill>
              </a:rPr>
              <a:t>71</a:t>
            </a:r>
            <a:endParaRPr lang="en-US" dirty="0">
              <a:solidFill>
                <a:schemeClr val="bg1"/>
              </a:solidFill>
            </a:endParaRPr>
          </a:p>
        </p:txBody>
      </p:sp>
      <p:sp>
        <p:nvSpPr>
          <p:cNvPr id="85" name="Rectangle 84"/>
          <p:cNvSpPr/>
          <p:nvPr/>
        </p:nvSpPr>
        <p:spPr>
          <a:xfrm>
            <a:off x="4186441" y="1143000"/>
            <a:ext cx="939149" cy="914400"/>
          </a:xfrm>
          <a:prstGeom prst="rect">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rPr>
              <a:t>N</a:t>
            </a:r>
          </a:p>
          <a:p>
            <a:pPr algn="ctr"/>
            <a:r>
              <a:rPr lang="en-US" dirty="0" smtClean="0">
                <a:solidFill>
                  <a:schemeClr val="bg1"/>
                </a:solidFill>
              </a:rPr>
              <a:t>146</a:t>
            </a:r>
            <a:endParaRPr lang="en-US" dirty="0">
              <a:solidFill>
                <a:schemeClr val="bg1"/>
              </a:solidFill>
            </a:endParaRPr>
          </a:p>
        </p:txBody>
      </p:sp>
      <p:sp>
        <p:nvSpPr>
          <p:cNvPr id="86" name="Rectangle 85"/>
          <p:cNvSpPr/>
          <p:nvPr/>
        </p:nvSpPr>
        <p:spPr>
          <a:xfrm>
            <a:off x="4186441" y="2057400"/>
            <a:ext cx="939149" cy="914400"/>
          </a:xfrm>
          <a:prstGeom prst="rect">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rPr>
              <a:t>P</a:t>
            </a:r>
          </a:p>
          <a:p>
            <a:pPr algn="ctr"/>
            <a:r>
              <a:rPr lang="en-US" dirty="0" smtClean="0">
                <a:solidFill>
                  <a:schemeClr val="bg1"/>
                </a:solidFill>
              </a:rPr>
              <a:t>212</a:t>
            </a:r>
            <a:endParaRPr lang="en-US" dirty="0">
              <a:solidFill>
                <a:schemeClr val="bg1"/>
              </a:solidFill>
            </a:endParaRPr>
          </a:p>
        </p:txBody>
      </p:sp>
      <p:sp>
        <p:nvSpPr>
          <p:cNvPr id="87" name="Rectangle 86"/>
          <p:cNvSpPr/>
          <p:nvPr/>
        </p:nvSpPr>
        <p:spPr>
          <a:xfrm>
            <a:off x="4186441" y="2971800"/>
            <a:ext cx="939149" cy="914400"/>
          </a:xfrm>
          <a:prstGeom prst="rect">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rPr>
              <a:t>As</a:t>
            </a:r>
          </a:p>
          <a:p>
            <a:pPr algn="ctr"/>
            <a:r>
              <a:rPr lang="en-US" dirty="0" smtClean="0">
                <a:solidFill>
                  <a:schemeClr val="bg1"/>
                </a:solidFill>
              </a:rPr>
              <a:t>222</a:t>
            </a:r>
            <a:endParaRPr lang="en-US" dirty="0">
              <a:solidFill>
                <a:schemeClr val="bg1"/>
              </a:solidFill>
            </a:endParaRPr>
          </a:p>
        </p:txBody>
      </p:sp>
      <p:sp>
        <p:nvSpPr>
          <p:cNvPr id="88" name="Rectangle 87"/>
          <p:cNvSpPr/>
          <p:nvPr/>
        </p:nvSpPr>
        <p:spPr>
          <a:xfrm>
            <a:off x="4186441" y="3886200"/>
            <a:ext cx="939149" cy="914400"/>
          </a:xfrm>
          <a:prstGeom prst="rect">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err="1" smtClean="0">
                <a:solidFill>
                  <a:schemeClr val="bg1"/>
                </a:solidFill>
              </a:rPr>
              <a:t>Sb</a:t>
            </a:r>
            <a:endParaRPr lang="en-US" dirty="0" smtClean="0">
              <a:solidFill>
                <a:schemeClr val="bg1"/>
              </a:solidFill>
            </a:endParaRPr>
          </a:p>
          <a:p>
            <a:pPr algn="ctr"/>
            <a:r>
              <a:rPr lang="en-US" dirty="0" smtClean="0">
                <a:solidFill>
                  <a:schemeClr val="bg1"/>
                </a:solidFill>
              </a:rPr>
              <a:t>62</a:t>
            </a:r>
            <a:endParaRPr lang="en-US" dirty="0">
              <a:solidFill>
                <a:schemeClr val="bg1"/>
              </a:solidFill>
            </a:endParaRPr>
          </a:p>
        </p:txBody>
      </p:sp>
      <p:sp>
        <p:nvSpPr>
          <p:cNvPr id="89" name="Rectangle 88"/>
          <p:cNvSpPr/>
          <p:nvPr/>
        </p:nvSpPr>
        <p:spPr>
          <a:xfrm>
            <a:off x="5125590" y="1143000"/>
            <a:ext cx="939149" cy="914400"/>
          </a:xfrm>
          <a:prstGeom prst="rect">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rPr>
              <a:t>O</a:t>
            </a:r>
          </a:p>
          <a:p>
            <a:pPr algn="ctr"/>
            <a:r>
              <a:rPr lang="en-US" dirty="0" smtClean="0">
                <a:solidFill>
                  <a:schemeClr val="bg1"/>
                </a:solidFill>
              </a:rPr>
              <a:t>140</a:t>
            </a:r>
            <a:endParaRPr lang="en-US" dirty="0">
              <a:solidFill>
                <a:schemeClr val="bg1"/>
              </a:solidFill>
            </a:endParaRPr>
          </a:p>
        </p:txBody>
      </p:sp>
      <p:sp>
        <p:nvSpPr>
          <p:cNvPr id="90" name="Rectangle 89"/>
          <p:cNvSpPr/>
          <p:nvPr/>
        </p:nvSpPr>
        <p:spPr>
          <a:xfrm>
            <a:off x="5125590" y="2057400"/>
            <a:ext cx="939149" cy="914400"/>
          </a:xfrm>
          <a:prstGeom prst="rect">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rPr>
              <a:t>S</a:t>
            </a:r>
          </a:p>
          <a:p>
            <a:pPr algn="ctr"/>
            <a:r>
              <a:rPr lang="en-US" dirty="0" smtClean="0">
                <a:solidFill>
                  <a:schemeClr val="bg1"/>
                </a:solidFill>
              </a:rPr>
              <a:t>184</a:t>
            </a:r>
            <a:endParaRPr lang="en-US" dirty="0">
              <a:solidFill>
                <a:schemeClr val="bg1"/>
              </a:solidFill>
            </a:endParaRPr>
          </a:p>
        </p:txBody>
      </p:sp>
      <p:sp>
        <p:nvSpPr>
          <p:cNvPr id="91" name="Rectangle 90"/>
          <p:cNvSpPr/>
          <p:nvPr/>
        </p:nvSpPr>
        <p:spPr>
          <a:xfrm>
            <a:off x="5125590" y="2971800"/>
            <a:ext cx="939149" cy="914400"/>
          </a:xfrm>
          <a:prstGeom prst="rect">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rPr>
              <a:t>Se</a:t>
            </a:r>
          </a:p>
          <a:p>
            <a:pPr algn="ctr"/>
            <a:r>
              <a:rPr lang="en-US" dirty="0" smtClean="0">
                <a:solidFill>
                  <a:schemeClr val="bg1"/>
                </a:solidFill>
              </a:rPr>
              <a:t>198</a:t>
            </a:r>
            <a:endParaRPr lang="en-US" dirty="0">
              <a:solidFill>
                <a:schemeClr val="bg1"/>
              </a:solidFill>
            </a:endParaRPr>
          </a:p>
        </p:txBody>
      </p:sp>
      <p:sp>
        <p:nvSpPr>
          <p:cNvPr id="92" name="Rectangle 91"/>
          <p:cNvSpPr/>
          <p:nvPr/>
        </p:nvSpPr>
        <p:spPr>
          <a:xfrm>
            <a:off x="5125590" y="3886200"/>
            <a:ext cx="939149" cy="914400"/>
          </a:xfrm>
          <a:prstGeom prst="rect">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rPr>
              <a:t>Te</a:t>
            </a:r>
          </a:p>
          <a:p>
            <a:pPr algn="ctr"/>
            <a:r>
              <a:rPr lang="en-US" dirty="0" smtClean="0">
                <a:solidFill>
                  <a:schemeClr val="bg1"/>
                </a:solidFill>
              </a:rPr>
              <a:t>221</a:t>
            </a:r>
            <a:endParaRPr lang="en-US" dirty="0">
              <a:solidFill>
                <a:schemeClr val="bg1"/>
              </a:solidFill>
            </a:endParaRPr>
          </a:p>
        </p:txBody>
      </p:sp>
      <p:sp>
        <p:nvSpPr>
          <p:cNvPr id="93" name="Rectangle 92"/>
          <p:cNvSpPr/>
          <p:nvPr/>
        </p:nvSpPr>
        <p:spPr>
          <a:xfrm>
            <a:off x="6064738" y="1143000"/>
            <a:ext cx="939149" cy="914400"/>
          </a:xfrm>
          <a:prstGeom prst="rect">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rPr>
              <a:t>F</a:t>
            </a:r>
          </a:p>
          <a:p>
            <a:pPr algn="ctr"/>
            <a:r>
              <a:rPr lang="en-US" dirty="0" smtClean="0">
                <a:solidFill>
                  <a:schemeClr val="bg1"/>
                </a:solidFill>
              </a:rPr>
              <a:t>133</a:t>
            </a:r>
            <a:endParaRPr lang="en-US" dirty="0">
              <a:solidFill>
                <a:schemeClr val="bg1"/>
              </a:solidFill>
            </a:endParaRPr>
          </a:p>
        </p:txBody>
      </p:sp>
      <p:sp>
        <p:nvSpPr>
          <p:cNvPr id="94" name="Rectangle 93"/>
          <p:cNvSpPr/>
          <p:nvPr/>
        </p:nvSpPr>
        <p:spPr>
          <a:xfrm>
            <a:off x="6064738" y="2057400"/>
            <a:ext cx="939149" cy="914400"/>
          </a:xfrm>
          <a:prstGeom prst="rect">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err="1" smtClean="0">
                <a:solidFill>
                  <a:schemeClr val="bg1"/>
                </a:solidFill>
              </a:rPr>
              <a:t>Cl</a:t>
            </a:r>
            <a:endParaRPr lang="en-US" dirty="0" smtClean="0">
              <a:solidFill>
                <a:schemeClr val="bg1"/>
              </a:solidFill>
            </a:endParaRPr>
          </a:p>
          <a:p>
            <a:pPr algn="ctr"/>
            <a:r>
              <a:rPr lang="en-US" dirty="0" smtClean="0">
                <a:solidFill>
                  <a:schemeClr val="bg1"/>
                </a:solidFill>
              </a:rPr>
              <a:t>181</a:t>
            </a:r>
            <a:endParaRPr lang="en-US" dirty="0">
              <a:solidFill>
                <a:schemeClr val="bg1"/>
              </a:solidFill>
            </a:endParaRPr>
          </a:p>
        </p:txBody>
      </p:sp>
      <p:sp>
        <p:nvSpPr>
          <p:cNvPr id="95" name="Rectangle 94"/>
          <p:cNvSpPr/>
          <p:nvPr/>
        </p:nvSpPr>
        <p:spPr>
          <a:xfrm>
            <a:off x="6064738" y="2971800"/>
            <a:ext cx="939149" cy="914400"/>
          </a:xfrm>
          <a:prstGeom prst="rect">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rPr>
              <a:t>Br</a:t>
            </a:r>
          </a:p>
          <a:p>
            <a:pPr algn="ctr"/>
            <a:r>
              <a:rPr lang="en-US" dirty="0" smtClean="0">
                <a:solidFill>
                  <a:schemeClr val="bg1"/>
                </a:solidFill>
              </a:rPr>
              <a:t>195</a:t>
            </a:r>
            <a:endParaRPr lang="en-US" dirty="0">
              <a:solidFill>
                <a:schemeClr val="bg1"/>
              </a:solidFill>
            </a:endParaRPr>
          </a:p>
        </p:txBody>
      </p:sp>
      <p:sp>
        <p:nvSpPr>
          <p:cNvPr id="96" name="Rectangle 95"/>
          <p:cNvSpPr/>
          <p:nvPr/>
        </p:nvSpPr>
        <p:spPr>
          <a:xfrm>
            <a:off x="6064738" y="3886200"/>
            <a:ext cx="939149" cy="914400"/>
          </a:xfrm>
          <a:prstGeom prst="rect">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rPr>
              <a:t>I</a:t>
            </a:r>
          </a:p>
          <a:p>
            <a:pPr algn="ctr"/>
            <a:r>
              <a:rPr lang="en-US" dirty="0" smtClean="0">
                <a:solidFill>
                  <a:schemeClr val="bg1"/>
                </a:solidFill>
              </a:rPr>
              <a:t>220</a:t>
            </a:r>
            <a:endParaRPr lang="en-US" dirty="0">
              <a:solidFill>
                <a:schemeClr val="bg1"/>
              </a:solidFill>
            </a:endParaRPr>
          </a:p>
        </p:txBody>
      </p:sp>
      <p:sp>
        <p:nvSpPr>
          <p:cNvPr id="97" name="Rectangle 96"/>
          <p:cNvSpPr/>
          <p:nvPr/>
        </p:nvSpPr>
        <p:spPr>
          <a:xfrm>
            <a:off x="7003887" y="228600"/>
            <a:ext cx="939149" cy="914400"/>
          </a:xfrm>
          <a:prstGeom prst="rect">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rPr>
              <a:t>He</a:t>
            </a:r>
          </a:p>
          <a:p>
            <a:pPr algn="ctr"/>
            <a:endParaRPr lang="en-US" dirty="0">
              <a:solidFill>
                <a:schemeClr val="bg1"/>
              </a:solidFill>
            </a:endParaRPr>
          </a:p>
        </p:txBody>
      </p:sp>
      <p:sp>
        <p:nvSpPr>
          <p:cNvPr id="98" name="Rectangle 97"/>
          <p:cNvSpPr/>
          <p:nvPr/>
        </p:nvSpPr>
        <p:spPr>
          <a:xfrm>
            <a:off x="7003887" y="1143000"/>
            <a:ext cx="939149" cy="914400"/>
          </a:xfrm>
          <a:prstGeom prst="rect">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rPr>
              <a:t>Ne</a:t>
            </a:r>
            <a:endParaRPr lang="en-US" dirty="0">
              <a:solidFill>
                <a:schemeClr val="bg1"/>
              </a:solidFill>
            </a:endParaRPr>
          </a:p>
        </p:txBody>
      </p:sp>
      <p:sp>
        <p:nvSpPr>
          <p:cNvPr id="99" name="Rectangle 98"/>
          <p:cNvSpPr/>
          <p:nvPr/>
        </p:nvSpPr>
        <p:spPr>
          <a:xfrm>
            <a:off x="7003887" y="2057400"/>
            <a:ext cx="939149" cy="914400"/>
          </a:xfrm>
          <a:prstGeom prst="rect">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err="1" smtClean="0">
                <a:solidFill>
                  <a:schemeClr val="bg1"/>
                </a:solidFill>
              </a:rPr>
              <a:t>Ar</a:t>
            </a:r>
            <a:endParaRPr lang="en-US" dirty="0">
              <a:solidFill>
                <a:schemeClr val="bg1"/>
              </a:solidFill>
            </a:endParaRPr>
          </a:p>
        </p:txBody>
      </p:sp>
      <p:sp>
        <p:nvSpPr>
          <p:cNvPr id="100" name="Rectangle 99"/>
          <p:cNvSpPr/>
          <p:nvPr/>
        </p:nvSpPr>
        <p:spPr>
          <a:xfrm>
            <a:off x="7003887" y="2971800"/>
            <a:ext cx="939149" cy="914400"/>
          </a:xfrm>
          <a:prstGeom prst="rect">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rPr>
              <a:t>Kr</a:t>
            </a:r>
            <a:endParaRPr lang="en-US" dirty="0">
              <a:solidFill>
                <a:schemeClr val="bg1"/>
              </a:solidFill>
            </a:endParaRPr>
          </a:p>
        </p:txBody>
      </p:sp>
      <p:sp>
        <p:nvSpPr>
          <p:cNvPr id="101" name="Rectangle 100"/>
          <p:cNvSpPr/>
          <p:nvPr/>
        </p:nvSpPr>
        <p:spPr>
          <a:xfrm>
            <a:off x="7003887" y="3886200"/>
            <a:ext cx="939149" cy="914400"/>
          </a:xfrm>
          <a:prstGeom prst="rect">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err="1" smtClean="0">
                <a:solidFill>
                  <a:schemeClr val="bg1"/>
                </a:solidFill>
              </a:rPr>
              <a:t>Xe</a:t>
            </a:r>
            <a:endParaRPr lang="en-US" dirty="0">
              <a:solidFill>
                <a:schemeClr val="bg1"/>
              </a:solidFill>
            </a:endParaRPr>
          </a:p>
        </p:txBody>
      </p:sp>
      <p:sp>
        <p:nvSpPr>
          <p:cNvPr id="102" name="Rectangle 101"/>
          <p:cNvSpPr/>
          <p:nvPr/>
        </p:nvSpPr>
        <p:spPr>
          <a:xfrm>
            <a:off x="2308144" y="4800600"/>
            <a:ext cx="939149" cy="914400"/>
          </a:xfrm>
          <a:prstGeom prst="rect">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err="1" smtClean="0">
                <a:solidFill>
                  <a:schemeClr val="bg1"/>
                </a:solidFill>
              </a:rPr>
              <a:t>Tl</a:t>
            </a:r>
            <a:endParaRPr lang="en-US" dirty="0" smtClean="0">
              <a:solidFill>
                <a:schemeClr val="bg1"/>
              </a:solidFill>
            </a:endParaRPr>
          </a:p>
          <a:p>
            <a:pPr algn="ctr"/>
            <a:r>
              <a:rPr lang="en-US" dirty="0" smtClean="0">
                <a:solidFill>
                  <a:schemeClr val="bg1"/>
                </a:solidFill>
              </a:rPr>
              <a:t>95</a:t>
            </a:r>
            <a:endParaRPr lang="en-US" dirty="0">
              <a:solidFill>
                <a:schemeClr val="bg1"/>
              </a:solidFill>
            </a:endParaRPr>
          </a:p>
        </p:txBody>
      </p:sp>
      <p:sp>
        <p:nvSpPr>
          <p:cNvPr id="103" name="Rectangle 102"/>
          <p:cNvSpPr/>
          <p:nvPr/>
        </p:nvSpPr>
        <p:spPr>
          <a:xfrm>
            <a:off x="3247292" y="4800600"/>
            <a:ext cx="939149" cy="914400"/>
          </a:xfrm>
          <a:prstGeom prst="rect">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err="1" smtClean="0">
                <a:solidFill>
                  <a:schemeClr val="bg1"/>
                </a:solidFill>
              </a:rPr>
              <a:t>Pb</a:t>
            </a:r>
            <a:endParaRPr lang="en-US" dirty="0" smtClean="0">
              <a:solidFill>
                <a:schemeClr val="bg1"/>
              </a:solidFill>
            </a:endParaRPr>
          </a:p>
          <a:p>
            <a:pPr algn="ctr"/>
            <a:r>
              <a:rPr lang="en-US" dirty="0" smtClean="0">
                <a:solidFill>
                  <a:schemeClr val="bg1"/>
                </a:solidFill>
              </a:rPr>
              <a:t>84</a:t>
            </a:r>
            <a:endParaRPr lang="en-US" dirty="0">
              <a:solidFill>
                <a:schemeClr val="bg1"/>
              </a:solidFill>
            </a:endParaRPr>
          </a:p>
        </p:txBody>
      </p:sp>
      <p:sp>
        <p:nvSpPr>
          <p:cNvPr id="104" name="Rectangle 103"/>
          <p:cNvSpPr/>
          <p:nvPr/>
        </p:nvSpPr>
        <p:spPr>
          <a:xfrm>
            <a:off x="4186441" y="4800600"/>
            <a:ext cx="939149" cy="914400"/>
          </a:xfrm>
          <a:prstGeom prst="rect">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rPr>
              <a:t>Bi</a:t>
            </a:r>
          </a:p>
          <a:p>
            <a:pPr algn="ctr"/>
            <a:r>
              <a:rPr lang="en-US" dirty="0" smtClean="0">
                <a:solidFill>
                  <a:schemeClr val="bg1"/>
                </a:solidFill>
              </a:rPr>
              <a:t>74</a:t>
            </a:r>
            <a:endParaRPr lang="en-US" dirty="0">
              <a:solidFill>
                <a:schemeClr val="bg1"/>
              </a:solidFill>
            </a:endParaRPr>
          </a:p>
        </p:txBody>
      </p:sp>
      <p:sp>
        <p:nvSpPr>
          <p:cNvPr id="105" name="Rectangle 104"/>
          <p:cNvSpPr/>
          <p:nvPr/>
        </p:nvSpPr>
        <p:spPr>
          <a:xfrm>
            <a:off x="5125590" y="4800600"/>
            <a:ext cx="939149" cy="914400"/>
          </a:xfrm>
          <a:prstGeom prst="rect">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rPr>
              <a:t>Po</a:t>
            </a:r>
          </a:p>
          <a:p>
            <a:pPr algn="ctr"/>
            <a:endParaRPr lang="en-US" dirty="0">
              <a:solidFill>
                <a:schemeClr val="bg1"/>
              </a:solidFill>
            </a:endParaRPr>
          </a:p>
        </p:txBody>
      </p:sp>
      <p:sp>
        <p:nvSpPr>
          <p:cNvPr id="106" name="Rectangle 105"/>
          <p:cNvSpPr/>
          <p:nvPr/>
        </p:nvSpPr>
        <p:spPr>
          <a:xfrm>
            <a:off x="6064738" y="4800600"/>
            <a:ext cx="939149" cy="914400"/>
          </a:xfrm>
          <a:prstGeom prst="rect">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rPr>
              <a:t>At</a:t>
            </a:r>
          </a:p>
          <a:p>
            <a:pPr algn="ctr"/>
            <a:endParaRPr lang="en-US" dirty="0">
              <a:solidFill>
                <a:schemeClr val="bg1"/>
              </a:solidFill>
            </a:endParaRPr>
          </a:p>
        </p:txBody>
      </p:sp>
      <p:sp>
        <p:nvSpPr>
          <p:cNvPr id="107" name="Rectangle 106"/>
          <p:cNvSpPr/>
          <p:nvPr/>
        </p:nvSpPr>
        <p:spPr>
          <a:xfrm>
            <a:off x="7003887" y="4800600"/>
            <a:ext cx="939149" cy="914400"/>
          </a:xfrm>
          <a:prstGeom prst="rect">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err="1" smtClean="0">
                <a:solidFill>
                  <a:schemeClr val="bg1"/>
                </a:solidFill>
              </a:rPr>
              <a:t>Rn</a:t>
            </a:r>
            <a:endParaRPr lang="en-US" dirty="0">
              <a:solidFill>
                <a:schemeClr val="bg1"/>
              </a:solidFill>
            </a:endParaRPr>
          </a:p>
        </p:txBody>
      </p:sp>
      <p:sp>
        <p:nvSpPr>
          <p:cNvPr id="108" name="Rectangle 107"/>
          <p:cNvSpPr/>
          <p:nvPr/>
        </p:nvSpPr>
        <p:spPr>
          <a:xfrm>
            <a:off x="228600" y="5715000"/>
            <a:ext cx="939149" cy="914400"/>
          </a:xfrm>
          <a:prstGeom prst="rect">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rPr>
              <a:t>Fr</a:t>
            </a:r>
          </a:p>
          <a:p>
            <a:pPr algn="ctr"/>
            <a:r>
              <a:rPr lang="en-US" dirty="0" smtClean="0">
                <a:solidFill>
                  <a:schemeClr val="bg1"/>
                </a:solidFill>
              </a:rPr>
              <a:t>194</a:t>
            </a:r>
          </a:p>
        </p:txBody>
      </p:sp>
      <p:sp>
        <p:nvSpPr>
          <p:cNvPr id="109" name="Rectangle 108"/>
          <p:cNvSpPr/>
          <p:nvPr/>
        </p:nvSpPr>
        <p:spPr>
          <a:xfrm>
            <a:off x="1167749" y="5715000"/>
            <a:ext cx="939149" cy="914400"/>
          </a:xfrm>
          <a:prstGeom prst="rect">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rPr>
              <a:t>Ra</a:t>
            </a:r>
          </a:p>
        </p:txBody>
      </p:sp>
      <p:sp>
        <p:nvSpPr>
          <p:cNvPr id="115" name="TextBox 114"/>
          <p:cNvSpPr txBox="1"/>
          <p:nvPr/>
        </p:nvSpPr>
        <p:spPr>
          <a:xfrm>
            <a:off x="8153400" y="621268"/>
            <a:ext cx="1143000" cy="369332"/>
          </a:xfrm>
          <a:prstGeom prst="rect">
            <a:avLst/>
          </a:prstGeom>
          <a:noFill/>
        </p:spPr>
        <p:txBody>
          <a:bodyPr wrap="square" rtlCol="0">
            <a:spAutoFit/>
          </a:bodyPr>
          <a:lstStyle/>
          <a:p>
            <a:pPr algn="ctr"/>
            <a:r>
              <a:rPr lang="en-US" dirty="0" smtClean="0"/>
              <a:t>15-40</a:t>
            </a:r>
            <a:endParaRPr lang="en-US" dirty="0"/>
          </a:p>
        </p:txBody>
      </p:sp>
      <p:sp>
        <p:nvSpPr>
          <p:cNvPr id="116" name="TextBox 115"/>
          <p:cNvSpPr txBox="1"/>
          <p:nvPr/>
        </p:nvSpPr>
        <p:spPr>
          <a:xfrm>
            <a:off x="8001000" y="1611868"/>
            <a:ext cx="1143000" cy="369332"/>
          </a:xfrm>
          <a:prstGeom prst="rect">
            <a:avLst/>
          </a:prstGeom>
          <a:noFill/>
        </p:spPr>
        <p:txBody>
          <a:bodyPr wrap="square" rtlCol="0">
            <a:spAutoFit/>
          </a:bodyPr>
          <a:lstStyle/>
          <a:p>
            <a:pPr algn="ctr"/>
            <a:r>
              <a:rPr lang="en-US" dirty="0" smtClean="0"/>
              <a:t>41-60</a:t>
            </a:r>
            <a:endParaRPr lang="en-US" dirty="0"/>
          </a:p>
        </p:txBody>
      </p:sp>
      <p:sp>
        <p:nvSpPr>
          <p:cNvPr id="117" name="TextBox 116"/>
          <p:cNvSpPr txBox="1"/>
          <p:nvPr/>
        </p:nvSpPr>
        <p:spPr>
          <a:xfrm>
            <a:off x="8001000" y="2895600"/>
            <a:ext cx="1143000" cy="369332"/>
          </a:xfrm>
          <a:prstGeom prst="rect">
            <a:avLst/>
          </a:prstGeom>
          <a:noFill/>
        </p:spPr>
        <p:txBody>
          <a:bodyPr wrap="square" rtlCol="0">
            <a:spAutoFit/>
          </a:bodyPr>
          <a:lstStyle/>
          <a:p>
            <a:pPr algn="ctr"/>
            <a:r>
              <a:rPr lang="en-US" dirty="0" smtClean="0"/>
              <a:t>61-100</a:t>
            </a:r>
            <a:endParaRPr lang="en-US" dirty="0"/>
          </a:p>
        </p:txBody>
      </p:sp>
      <p:sp>
        <p:nvSpPr>
          <p:cNvPr id="118" name="TextBox 117"/>
          <p:cNvSpPr txBox="1"/>
          <p:nvPr/>
        </p:nvSpPr>
        <p:spPr>
          <a:xfrm>
            <a:off x="8001000" y="4419600"/>
            <a:ext cx="1143000" cy="369332"/>
          </a:xfrm>
          <a:prstGeom prst="rect">
            <a:avLst/>
          </a:prstGeom>
          <a:noFill/>
        </p:spPr>
        <p:txBody>
          <a:bodyPr wrap="square" rtlCol="0">
            <a:spAutoFit/>
          </a:bodyPr>
          <a:lstStyle/>
          <a:p>
            <a:pPr algn="ctr"/>
            <a:r>
              <a:rPr lang="en-US" dirty="0" smtClean="0"/>
              <a:t>101-170</a:t>
            </a:r>
            <a:endParaRPr lang="en-US" dirty="0"/>
          </a:p>
        </p:txBody>
      </p:sp>
      <p:sp>
        <p:nvSpPr>
          <p:cNvPr id="119" name="TextBox 118"/>
          <p:cNvSpPr txBox="1"/>
          <p:nvPr/>
        </p:nvSpPr>
        <p:spPr>
          <a:xfrm>
            <a:off x="8077200" y="5879068"/>
            <a:ext cx="1143000" cy="369332"/>
          </a:xfrm>
          <a:prstGeom prst="rect">
            <a:avLst/>
          </a:prstGeom>
          <a:noFill/>
        </p:spPr>
        <p:txBody>
          <a:bodyPr wrap="square" rtlCol="0">
            <a:spAutoFit/>
          </a:bodyPr>
          <a:lstStyle/>
          <a:p>
            <a:pPr algn="ctr"/>
            <a:r>
              <a:rPr lang="en-US" dirty="0" smtClean="0"/>
              <a:t>171-200</a:t>
            </a:r>
          </a:p>
        </p:txBody>
      </p:sp>
      <p:sp>
        <p:nvSpPr>
          <p:cNvPr id="120" name="Rectangle 119"/>
          <p:cNvSpPr/>
          <p:nvPr/>
        </p:nvSpPr>
        <p:spPr>
          <a:xfrm>
            <a:off x="228600" y="228600"/>
            <a:ext cx="939149" cy="9144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rPr>
              <a:t>H</a:t>
            </a:r>
          </a:p>
        </p:txBody>
      </p:sp>
      <p:sp>
        <p:nvSpPr>
          <p:cNvPr id="121" name="Rectangle 120"/>
          <p:cNvSpPr/>
          <p:nvPr/>
        </p:nvSpPr>
        <p:spPr>
          <a:xfrm>
            <a:off x="228600" y="1143000"/>
            <a:ext cx="939149" cy="9144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rPr>
              <a:t>Li</a:t>
            </a:r>
          </a:p>
          <a:p>
            <a:pPr algn="ctr"/>
            <a:r>
              <a:rPr lang="en-US" dirty="0" smtClean="0">
                <a:solidFill>
                  <a:schemeClr val="bg1"/>
                </a:solidFill>
              </a:rPr>
              <a:t>76</a:t>
            </a:r>
            <a:endParaRPr lang="en-US" dirty="0">
              <a:solidFill>
                <a:schemeClr val="bg1"/>
              </a:solidFill>
            </a:endParaRPr>
          </a:p>
        </p:txBody>
      </p:sp>
      <p:sp>
        <p:nvSpPr>
          <p:cNvPr id="122" name="Rectangle 121"/>
          <p:cNvSpPr/>
          <p:nvPr/>
        </p:nvSpPr>
        <p:spPr>
          <a:xfrm>
            <a:off x="228600" y="2057400"/>
            <a:ext cx="939149" cy="9144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rPr>
              <a:t>Na</a:t>
            </a:r>
          </a:p>
          <a:p>
            <a:pPr algn="ctr"/>
            <a:r>
              <a:rPr lang="en-US" dirty="0" smtClean="0">
                <a:solidFill>
                  <a:schemeClr val="bg1"/>
                </a:solidFill>
              </a:rPr>
              <a:t>102</a:t>
            </a:r>
            <a:endParaRPr lang="en-US" dirty="0">
              <a:solidFill>
                <a:schemeClr val="bg1"/>
              </a:solidFill>
            </a:endParaRPr>
          </a:p>
        </p:txBody>
      </p:sp>
      <p:sp>
        <p:nvSpPr>
          <p:cNvPr id="123" name="Rectangle 122"/>
          <p:cNvSpPr/>
          <p:nvPr/>
        </p:nvSpPr>
        <p:spPr>
          <a:xfrm>
            <a:off x="228600" y="2971800"/>
            <a:ext cx="939149" cy="9144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rPr>
              <a:t>K</a:t>
            </a:r>
          </a:p>
          <a:p>
            <a:pPr algn="ctr"/>
            <a:r>
              <a:rPr lang="en-US" dirty="0" smtClean="0">
                <a:solidFill>
                  <a:schemeClr val="bg1"/>
                </a:solidFill>
              </a:rPr>
              <a:t>138</a:t>
            </a:r>
            <a:endParaRPr lang="en-US" dirty="0">
              <a:solidFill>
                <a:schemeClr val="bg1"/>
              </a:solidFill>
            </a:endParaRPr>
          </a:p>
        </p:txBody>
      </p:sp>
      <p:sp>
        <p:nvSpPr>
          <p:cNvPr id="124" name="Rectangle 123"/>
          <p:cNvSpPr/>
          <p:nvPr/>
        </p:nvSpPr>
        <p:spPr>
          <a:xfrm>
            <a:off x="228600" y="3886200"/>
            <a:ext cx="939149" cy="9144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err="1" smtClean="0">
                <a:solidFill>
                  <a:schemeClr val="bg1"/>
                </a:solidFill>
              </a:rPr>
              <a:t>Rb</a:t>
            </a:r>
            <a:r>
              <a:rPr lang="en-US" dirty="0" smtClean="0">
                <a:solidFill>
                  <a:schemeClr val="bg1"/>
                </a:solidFill>
              </a:rPr>
              <a:t> </a:t>
            </a:r>
          </a:p>
          <a:p>
            <a:pPr algn="ctr"/>
            <a:r>
              <a:rPr lang="en-US" dirty="0" smtClean="0">
                <a:solidFill>
                  <a:schemeClr val="bg1"/>
                </a:solidFill>
              </a:rPr>
              <a:t>152</a:t>
            </a:r>
            <a:endParaRPr lang="en-US" dirty="0">
              <a:solidFill>
                <a:schemeClr val="bg1"/>
              </a:solidFill>
            </a:endParaRPr>
          </a:p>
        </p:txBody>
      </p:sp>
      <p:sp>
        <p:nvSpPr>
          <p:cNvPr id="125" name="Rectangle 124"/>
          <p:cNvSpPr/>
          <p:nvPr/>
        </p:nvSpPr>
        <p:spPr>
          <a:xfrm>
            <a:off x="228600" y="4800600"/>
            <a:ext cx="939149" cy="9144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rPr>
              <a:t>Cs</a:t>
            </a:r>
          </a:p>
          <a:p>
            <a:pPr algn="ctr"/>
            <a:r>
              <a:rPr lang="en-US" dirty="0" smtClean="0">
                <a:solidFill>
                  <a:schemeClr val="bg1"/>
                </a:solidFill>
              </a:rPr>
              <a:t>167</a:t>
            </a:r>
            <a:endParaRPr lang="en-US" dirty="0">
              <a:solidFill>
                <a:schemeClr val="bg1"/>
              </a:solidFill>
            </a:endParaRPr>
          </a:p>
        </p:txBody>
      </p:sp>
      <p:sp>
        <p:nvSpPr>
          <p:cNvPr id="126" name="Rectangle 125"/>
          <p:cNvSpPr/>
          <p:nvPr/>
        </p:nvSpPr>
        <p:spPr>
          <a:xfrm>
            <a:off x="1167749" y="1143000"/>
            <a:ext cx="939149" cy="9144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rPr>
              <a:t>Be</a:t>
            </a:r>
          </a:p>
          <a:p>
            <a:pPr algn="ctr"/>
            <a:r>
              <a:rPr lang="en-US" dirty="0" smtClean="0">
                <a:solidFill>
                  <a:schemeClr val="bg1"/>
                </a:solidFill>
              </a:rPr>
              <a:t>31</a:t>
            </a:r>
            <a:endParaRPr lang="en-US" dirty="0">
              <a:solidFill>
                <a:schemeClr val="bg1"/>
              </a:solidFill>
            </a:endParaRPr>
          </a:p>
        </p:txBody>
      </p:sp>
      <p:sp>
        <p:nvSpPr>
          <p:cNvPr id="127" name="Rectangle 126"/>
          <p:cNvSpPr/>
          <p:nvPr/>
        </p:nvSpPr>
        <p:spPr>
          <a:xfrm>
            <a:off x="1167749" y="2057400"/>
            <a:ext cx="939149" cy="9144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rPr>
              <a:t>Mg</a:t>
            </a:r>
          </a:p>
          <a:p>
            <a:pPr algn="ctr"/>
            <a:r>
              <a:rPr lang="en-US" dirty="0" smtClean="0">
                <a:solidFill>
                  <a:schemeClr val="bg1"/>
                </a:solidFill>
              </a:rPr>
              <a:t>72</a:t>
            </a:r>
            <a:endParaRPr lang="en-US" dirty="0">
              <a:solidFill>
                <a:schemeClr val="bg1"/>
              </a:solidFill>
            </a:endParaRPr>
          </a:p>
        </p:txBody>
      </p:sp>
      <p:sp>
        <p:nvSpPr>
          <p:cNvPr id="128" name="Rectangle 127"/>
          <p:cNvSpPr/>
          <p:nvPr/>
        </p:nvSpPr>
        <p:spPr>
          <a:xfrm>
            <a:off x="1167749" y="2971800"/>
            <a:ext cx="939149" cy="9144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rPr>
              <a:t>Ca</a:t>
            </a:r>
          </a:p>
          <a:p>
            <a:pPr algn="ctr"/>
            <a:r>
              <a:rPr lang="en-US" dirty="0" smtClean="0">
                <a:solidFill>
                  <a:schemeClr val="bg1"/>
                </a:solidFill>
              </a:rPr>
              <a:t>100</a:t>
            </a:r>
            <a:endParaRPr lang="en-US" dirty="0">
              <a:solidFill>
                <a:schemeClr val="bg1"/>
              </a:solidFill>
            </a:endParaRPr>
          </a:p>
        </p:txBody>
      </p:sp>
      <p:sp>
        <p:nvSpPr>
          <p:cNvPr id="129" name="Rectangle 128"/>
          <p:cNvSpPr/>
          <p:nvPr/>
        </p:nvSpPr>
        <p:spPr>
          <a:xfrm>
            <a:off x="1167749" y="3886200"/>
            <a:ext cx="939149" cy="9144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err="1" smtClean="0">
                <a:solidFill>
                  <a:schemeClr val="bg1"/>
                </a:solidFill>
              </a:rPr>
              <a:t>Sr</a:t>
            </a:r>
            <a:endParaRPr lang="en-US" dirty="0" smtClean="0">
              <a:solidFill>
                <a:schemeClr val="bg1"/>
              </a:solidFill>
            </a:endParaRPr>
          </a:p>
          <a:p>
            <a:pPr algn="ctr"/>
            <a:r>
              <a:rPr lang="en-US" dirty="0" smtClean="0">
                <a:solidFill>
                  <a:schemeClr val="bg1"/>
                </a:solidFill>
              </a:rPr>
              <a:t>118</a:t>
            </a:r>
            <a:endParaRPr lang="en-US" dirty="0">
              <a:solidFill>
                <a:schemeClr val="bg1"/>
              </a:solidFill>
            </a:endParaRPr>
          </a:p>
        </p:txBody>
      </p:sp>
      <p:sp>
        <p:nvSpPr>
          <p:cNvPr id="130" name="Rectangle 129"/>
          <p:cNvSpPr/>
          <p:nvPr/>
        </p:nvSpPr>
        <p:spPr>
          <a:xfrm>
            <a:off x="1167749" y="4800600"/>
            <a:ext cx="939149" cy="9144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err="1" smtClean="0">
                <a:solidFill>
                  <a:schemeClr val="bg1"/>
                </a:solidFill>
              </a:rPr>
              <a:t>Ba</a:t>
            </a:r>
            <a:endParaRPr lang="en-US" dirty="0" smtClean="0">
              <a:solidFill>
                <a:schemeClr val="bg1"/>
              </a:solidFill>
            </a:endParaRPr>
          </a:p>
          <a:p>
            <a:pPr algn="ctr"/>
            <a:r>
              <a:rPr lang="en-US" dirty="0" smtClean="0">
                <a:solidFill>
                  <a:schemeClr val="bg1"/>
                </a:solidFill>
              </a:rPr>
              <a:t>135</a:t>
            </a:r>
            <a:endParaRPr lang="en-US" dirty="0">
              <a:solidFill>
                <a:schemeClr val="bg1"/>
              </a:solidFill>
            </a:endParaRPr>
          </a:p>
        </p:txBody>
      </p:sp>
      <p:sp>
        <p:nvSpPr>
          <p:cNvPr id="131" name="Rectangle 130"/>
          <p:cNvSpPr/>
          <p:nvPr/>
        </p:nvSpPr>
        <p:spPr>
          <a:xfrm>
            <a:off x="2308144" y="1143000"/>
            <a:ext cx="939149" cy="9144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rPr>
              <a:t>B</a:t>
            </a:r>
          </a:p>
          <a:p>
            <a:pPr algn="ctr"/>
            <a:r>
              <a:rPr lang="en-US" dirty="0" smtClean="0">
                <a:solidFill>
                  <a:schemeClr val="bg1"/>
                </a:solidFill>
              </a:rPr>
              <a:t>20</a:t>
            </a:r>
            <a:endParaRPr lang="en-US" dirty="0">
              <a:solidFill>
                <a:schemeClr val="bg1"/>
              </a:solidFill>
            </a:endParaRPr>
          </a:p>
        </p:txBody>
      </p:sp>
      <p:sp>
        <p:nvSpPr>
          <p:cNvPr id="132" name="Rectangle 131"/>
          <p:cNvSpPr/>
          <p:nvPr/>
        </p:nvSpPr>
        <p:spPr>
          <a:xfrm>
            <a:off x="2308144" y="2057400"/>
            <a:ext cx="939149" cy="9144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rPr>
              <a:t>Al</a:t>
            </a:r>
          </a:p>
          <a:p>
            <a:pPr algn="ctr"/>
            <a:r>
              <a:rPr lang="en-US" dirty="0" smtClean="0">
                <a:solidFill>
                  <a:schemeClr val="bg1"/>
                </a:solidFill>
              </a:rPr>
              <a:t>54</a:t>
            </a:r>
            <a:endParaRPr lang="en-US" dirty="0">
              <a:solidFill>
                <a:schemeClr val="bg1"/>
              </a:solidFill>
            </a:endParaRPr>
          </a:p>
        </p:txBody>
      </p:sp>
      <p:sp>
        <p:nvSpPr>
          <p:cNvPr id="133" name="Rectangle 132"/>
          <p:cNvSpPr/>
          <p:nvPr/>
        </p:nvSpPr>
        <p:spPr>
          <a:xfrm>
            <a:off x="2308144" y="2971800"/>
            <a:ext cx="939149" cy="9144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err="1" smtClean="0">
                <a:solidFill>
                  <a:schemeClr val="bg1"/>
                </a:solidFill>
              </a:rPr>
              <a:t>Ga</a:t>
            </a:r>
            <a:endParaRPr lang="en-US" dirty="0" smtClean="0">
              <a:solidFill>
                <a:schemeClr val="bg1"/>
              </a:solidFill>
            </a:endParaRPr>
          </a:p>
          <a:p>
            <a:pPr algn="ctr"/>
            <a:r>
              <a:rPr lang="en-US" dirty="0" smtClean="0">
                <a:solidFill>
                  <a:schemeClr val="bg1"/>
                </a:solidFill>
              </a:rPr>
              <a:t>62</a:t>
            </a:r>
            <a:endParaRPr lang="en-US" dirty="0">
              <a:solidFill>
                <a:schemeClr val="bg1"/>
              </a:solidFill>
            </a:endParaRPr>
          </a:p>
        </p:txBody>
      </p:sp>
      <p:sp>
        <p:nvSpPr>
          <p:cNvPr id="134" name="Rectangle 133"/>
          <p:cNvSpPr/>
          <p:nvPr/>
        </p:nvSpPr>
        <p:spPr>
          <a:xfrm>
            <a:off x="2308144" y="3886200"/>
            <a:ext cx="939149" cy="9144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rPr>
              <a:t>In</a:t>
            </a:r>
          </a:p>
          <a:p>
            <a:pPr algn="ctr"/>
            <a:r>
              <a:rPr lang="en-US" dirty="0" smtClean="0">
                <a:solidFill>
                  <a:schemeClr val="bg1"/>
                </a:solidFill>
              </a:rPr>
              <a:t>81</a:t>
            </a:r>
            <a:endParaRPr lang="en-US" dirty="0">
              <a:solidFill>
                <a:schemeClr val="bg1"/>
              </a:solidFill>
            </a:endParaRPr>
          </a:p>
        </p:txBody>
      </p:sp>
      <p:sp>
        <p:nvSpPr>
          <p:cNvPr id="135" name="Rectangle 134"/>
          <p:cNvSpPr/>
          <p:nvPr/>
        </p:nvSpPr>
        <p:spPr>
          <a:xfrm>
            <a:off x="3247292" y="1143000"/>
            <a:ext cx="939149" cy="9144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rPr>
              <a:t>C</a:t>
            </a:r>
          </a:p>
          <a:p>
            <a:pPr algn="ctr"/>
            <a:r>
              <a:rPr lang="en-US" dirty="0" smtClean="0">
                <a:solidFill>
                  <a:schemeClr val="bg1"/>
                </a:solidFill>
              </a:rPr>
              <a:t>15</a:t>
            </a:r>
            <a:endParaRPr lang="en-US" dirty="0">
              <a:solidFill>
                <a:schemeClr val="bg1"/>
              </a:solidFill>
            </a:endParaRPr>
          </a:p>
        </p:txBody>
      </p:sp>
      <p:sp>
        <p:nvSpPr>
          <p:cNvPr id="136" name="Rectangle 135"/>
          <p:cNvSpPr/>
          <p:nvPr/>
        </p:nvSpPr>
        <p:spPr>
          <a:xfrm>
            <a:off x="3247292" y="2057400"/>
            <a:ext cx="939149" cy="9144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rPr>
              <a:t>Si</a:t>
            </a:r>
          </a:p>
          <a:p>
            <a:pPr algn="ctr"/>
            <a:r>
              <a:rPr lang="en-US" dirty="0" smtClean="0">
                <a:solidFill>
                  <a:schemeClr val="bg1"/>
                </a:solidFill>
              </a:rPr>
              <a:t>41</a:t>
            </a:r>
            <a:endParaRPr lang="en-US" dirty="0">
              <a:solidFill>
                <a:schemeClr val="bg1"/>
              </a:solidFill>
            </a:endParaRPr>
          </a:p>
        </p:txBody>
      </p:sp>
      <p:sp>
        <p:nvSpPr>
          <p:cNvPr id="137" name="Rectangle 136"/>
          <p:cNvSpPr/>
          <p:nvPr/>
        </p:nvSpPr>
        <p:spPr>
          <a:xfrm>
            <a:off x="3247292" y="2971800"/>
            <a:ext cx="939149" cy="9144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err="1" smtClean="0">
                <a:solidFill>
                  <a:schemeClr val="bg1"/>
                </a:solidFill>
              </a:rPr>
              <a:t>Ge</a:t>
            </a:r>
            <a:endParaRPr lang="en-US" dirty="0" smtClean="0">
              <a:solidFill>
                <a:schemeClr val="bg1"/>
              </a:solidFill>
            </a:endParaRPr>
          </a:p>
          <a:p>
            <a:pPr algn="ctr"/>
            <a:r>
              <a:rPr lang="en-US" dirty="0" smtClean="0">
                <a:solidFill>
                  <a:schemeClr val="bg1"/>
                </a:solidFill>
              </a:rPr>
              <a:t>53</a:t>
            </a:r>
            <a:endParaRPr lang="en-US" dirty="0">
              <a:solidFill>
                <a:schemeClr val="bg1"/>
              </a:solidFill>
            </a:endParaRPr>
          </a:p>
        </p:txBody>
      </p:sp>
      <p:sp>
        <p:nvSpPr>
          <p:cNvPr id="138" name="Rectangle 137"/>
          <p:cNvSpPr/>
          <p:nvPr/>
        </p:nvSpPr>
        <p:spPr>
          <a:xfrm>
            <a:off x="3247292" y="3886200"/>
            <a:ext cx="939149" cy="9144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err="1" smtClean="0">
                <a:solidFill>
                  <a:schemeClr val="bg1"/>
                </a:solidFill>
              </a:rPr>
              <a:t>Sn</a:t>
            </a:r>
            <a:endParaRPr lang="en-US" dirty="0" smtClean="0">
              <a:solidFill>
                <a:schemeClr val="bg1"/>
              </a:solidFill>
            </a:endParaRPr>
          </a:p>
          <a:p>
            <a:pPr algn="ctr"/>
            <a:r>
              <a:rPr lang="en-US" dirty="0" smtClean="0">
                <a:solidFill>
                  <a:schemeClr val="bg1"/>
                </a:solidFill>
              </a:rPr>
              <a:t>71</a:t>
            </a:r>
            <a:endParaRPr lang="en-US" dirty="0">
              <a:solidFill>
                <a:schemeClr val="bg1"/>
              </a:solidFill>
            </a:endParaRPr>
          </a:p>
        </p:txBody>
      </p:sp>
      <p:sp>
        <p:nvSpPr>
          <p:cNvPr id="139" name="Rectangle 138"/>
          <p:cNvSpPr/>
          <p:nvPr/>
        </p:nvSpPr>
        <p:spPr>
          <a:xfrm>
            <a:off x="4186441" y="1143000"/>
            <a:ext cx="939149" cy="9144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rPr>
              <a:t>N</a:t>
            </a:r>
          </a:p>
          <a:p>
            <a:pPr algn="ctr"/>
            <a:r>
              <a:rPr lang="en-US" dirty="0" smtClean="0">
                <a:solidFill>
                  <a:schemeClr val="bg1"/>
                </a:solidFill>
              </a:rPr>
              <a:t>146</a:t>
            </a:r>
            <a:endParaRPr lang="en-US" dirty="0">
              <a:solidFill>
                <a:schemeClr val="bg1"/>
              </a:solidFill>
            </a:endParaRPr>
          </a:p>
        </p:txBody>
      </p:sp>
      <p:sp>
        <p:nvSpPr>
          <p:cNvPr id="140" name="Rectangle 139"/>
          <p:cNvSpPr/>
          <p:nvPr/>
        </p:nvSpPr>
        <p:spPr>
          <a:xfrm>
            <a:off x="4186441" y="2057400"/>
            <a:ext cx="939149" cy="9144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rPr>
              <a:t>P</a:t>
            </a:r>
          </a:p>
          <a:p>
            <a:pPr algn="ctr"/>
            <a:r>
              <a:rPr lang="en-US" dirty="0" smtClean="0">
                <a:solidFill>
                  <a:schemeClr val="bg1"/>
                </a:solidFill>
              </a:rPr>
              <a:t>212</a:t>
            </a:r>
            <a:endParaRPr lang="en-US" dirty="0">
              <a:solidFill>
                <a:schemeClr val="bg1"/>
              </a:solidFill>
            </a:endParaRPr>
          </a:p>
        </p:txBody>
      </p:sp>
      <p:sp>
        <p:nvSpPr>
          <p:cNvPr id="141" name="Rectangle 140"/>
          <p:cNvSpPr/>
          <p:nvPr/>
        </p:nvSpPr>
        <p:spPr>
          <a:xfrm>
            <a:off x="4186441" y="2971800"/>
            <a:ext cx="939149" cy="9144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rPr>
              <a:t>As</a:t>
            </a:r>
          </a:p>
          <a:p>
            <a:pPr algn="ctr"/>
            <a:r>
              <a:rPr lang="en-US" dirty="0" smtClean="0">
                <a:solidFill>
                  <a:schemeClr val="bg1"/>
                </a:solidFill>
              </a:rPr>
              <a:t>222</a:t>
            </a:r>
            <a:endParaRPr lang="en-US" dirty="0">
              <a:solidFill>
                <a:schemeClr val="bg1"/>
              </a:solidFill>
            </a:endParaRPr>
          </a:p>
        </p:txBody>
      </p:sp>
      <p:sp>
        <p:nvSpPr>
          <p:cNvPr id="142" name="Rectangle 141"/>
          <p:cNvSpPr/>
          <p:nvPr/>
        </p:nvSpPr>
        <p:spPr>
          <a:xfrm>
            <a:off x="4186441" y="3886200"/>
            <a:ext cx="939149" cy="9144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err="1" smtClean="0">
                <a:solidFill>
                  <a:schemeClr val="bg1"/>
                </a:solidFill>
              </a:rPr>
              <a:t>Sb</a:t>
            </a:r>
            <a:endParaRPr lang="en-US" dirty="0" smtClean="0">
              <a:solidFill>
                <a:schemeClr val="bg1"/>
              </a:solidFill>
            </a:endParaRPr>
          </a:p>
          <a:p>
            <a:pPr algn="ctr"/>
            <a:r>
              <a:rPr lang="en-US" dirty="0" smtClean="0">
                <a:solidFill>
                  <a:schemeClr val="bg1"/>
                </a:solidFill>
              </a:rPr>
              <a:t>62</a:t>
            </a:r>
            <a:endParaRPr lang="en-US" dirty="0">
              <a:solidFill>
                <a:schemeClr val="bg1"/>
              </a:solidFill>
            </a:endParaRPr>
          </a:p>
        </p:txBody>
      </p:sp>
      <p:sp>
        <p:nvSpPr>
          <p:cNvPr id="143" name="Rectangle 142"/>
          <p:cNvSpPr/>
          <p:nvPr/>
        </p:nvSpPr>
        <p:spPr>
          <a:xfrm>
            <a:off x="5125590" y="1143000"/>
            <a:ext cx="939149" cy="9144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rPr>
              <a:t>O</a:t>
            </a:r>
          </a:p>
          <a:p>
            <a:pPr algn="ctr"/>
            <a:r>
              <a:rPr lang="en-US" dirty="0" smtClean="0">
                <a:solidFill>
                  <a:schemeClr val="bg1"/>
                </a:solidFill>
              </a:rPr>
              <a:t>140</a:t>
            </a:r>
            <a:endParaRPr lang="en-US" dirty="0">
              <a:solidFill>
                <a:schemeClr val="bg1"/>
              </a:solidFill>
            </a:endParaRPr>
          </a:p>
        </p:txBody>
      </p:sp>
      <p:sp>
        <p:nvSpPr>
          <p:cNvPr id="144" name="Rectangle 143"/>
          <p:cNvSpPr/>
          <p:nvPr/>
        </p:nvSpPr>
        <p:spPr>
          <a:xfrm>
            <a:off x="5125590" y="2057400"/>
            <a:ext cx="939149" cy="9144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rPr>
              <a:t>S</a:t>
            </a:r>
          </a:p>
          <a:p>
            <a:pPr algn="ctr"/>
            <a:r>
              <a:rPr lang="en-US" dirty="0" smtClean="0">
                <a:solidFill>
                  <a:schemeClr val="bg1"/>
                </a:solidFill>
              </a:rPr>
              <a:t>184</a:t>
            </a:r>
            <a:endParaRPr lang="en-US" dirty="0">
              <a:solidFill>
                <a:schemeClr val="bg1"/>
              </a:solidFill>
            </a:endParaRPr>
          </a:p>
        </p:txBody>
      </p:sp>
      <p:sp>
        <p:nvSpPr>
          <p:cNvPr id="145" name="Rectangle 144"/>
          <p:cNvSpPr/>
          <p:nvPr/>
        </p:nvSpPr>
        <p:spPr>
          <a:xfrm>
            <a:off x="5125590" y="2971800"/>
            <a:ext cx="939149" cy="9144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rPr>
              <a:t>Se</a:t>
            </a:r>
          </a:p>
          <a:p>
            <a:pPr algn="ctr"/>
            <a:r>
              <a:rPr lang="en-US" dirty="0" smtClean="0">
                <a:solidFill>
                  <a:schemeClr val="bg1"/>
                </a:solidFill>
              </a:rPr>
              <a:t>198</a:t>
            </a:r>
            <a:endParaRPr lang="en-US" dirty="0">
              <a:solidFill>
                <a:schemeClr val="bg1"/>
              </a:solidFill>
            </a:endParaRPr>
          </a:p>
        </p:txBody>
      </p:sp>
      <p:sp>
        <p:nvSpPr>
          <p:cNvPr id="146" name="Rectangle 145"/>
          <p:cNvSpPr/>
          <p:nvPr/>
        </p:nvSpPr>
        <p:spPr>
          <a:xfrm>
            <a:off x="5125590" y="3886200"/>
            <a:ext cx="939149" cy="9144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rPr>
              <a:t>Te</a:t>
            </a:r>
          </a:p>
          <a:p>
            <a:pPr algn="ctr"/>
            <a:r>
              <a:rPr lang="en-US" dirty="0" smtClean="0">
                <a:solidFill>
                  <a:schemeClr val="bg1"/>
                </a:solidFill>
              </a:rPr>
              <a:t>221</a:t>
            </a:r>
            <a:endParaRPr lang="en-US" dirty="0">
              <a:solidFill>
                <a:schemeClr val="bg1"/>
              </a:solidFill>
            </a:endParaRPr>
          </a:p>
        </p:txBody>
      </p:sp>
      <p:sp>
        <p:nvSpPr>
          <p:cNvPr id="147" name="Rectangle 146"/>
          <p:cNvSpPr/>
          <p:nvPr/>
        </p:nvSpPr>
        <p:spPr>
          <a:xfrm>
            <a:off x="6064738" y="1143000"/>
            <a:ext cx="939149" cy="9144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rPr>
              <a:t>F</a:t>
            </a:r>
          </a:p>
          <a:p>
            <a:pPr algn="ctr"/>
            <a:r>
              <a:rPr lang="en-US" dirty="0" smtClean="0">
                <a:solidFill>
                  <a:schemeClr val="bg1"/>
                </a:solidFill>
              </a:rPr>
              <a:t>133</a:t>
            </a:r>
            <a:endParaRPr lang="en-US" dirty="0">
              <a:solidFill>
                <a:schemeClr val="bg1"/>
              </a:solidFill>
            </a:endParaRPr>
          </a:p>
        </p:txBody>
      </p:sp>
      <p:sp>
        <p:nvSpPr>
          <p:cNvPr id="148" name="Rectangle 147"/>
          <p:cNvSpPr/>
          <p:nvPr/>
        </p:nvSpPr>
        <p:spPr>
          <a:xfrm>
            <a:off x="6064738" y="2057400"/>
            <a:ext cx="939149" cy="9144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err="1" smtClean="0">
                <a:solidFill>
                  <a:schemeClr val="bg1"/>
                </a:solidFill>
              </a:rPr>
              <a:t>Cl</a:t>
            </a:r>
            <a:endParaRPr lang="en-US" dirty="0" smtClean="0">
              <a:solidFill>
                <a:schemeClr val="bg1"/>
              </a:solidFill>
            </a:endParaRPr>
          </a:p>
          <a:p>
            <a:pPr algn="ctr"/>
            <a:r>
              <a:rPr lang="en-US" dirty="0" smtClean="0">
                <a:solidFill>
                  <a:schemeClr val="bg1"/>
                </a:solidFill>
              </a:rPr>
              <a:t>181</a:t>
            </a:r>
            <a:endParaRPr lang="en-US" dirty="0">
              <a:solidFill>
                <a:schemeClr val="bg1"/>
              </a:solidFill>
            </a:endParaRPr>
          </a:p>
        </p:txBody>
      </p:sp>
      <p:sp>
        <p:nvSpPr>
          <p:cNvPr id="149" name="Rectangle 148"/>
          <p:cNvSpPr/>
          <p:nvPr/>
        </p:nvSpPr>
        <p:spPr>
          <a:xfrm>
            <a:off x="6064738" y="2971800"/>
            <a:ext cx="939149" cy="9144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rPr>
              <a:t>Br</a:t>
            </a:r>
          </a:p>
          <a:p>
            <a:pPr algn="ctr"/>
            <a:r>
              <a:rPr lang="en-US" dirty="0" smtClean="0">
                <a:solidFill>
                  <a:schemeClr val="bg1"/>
                </a:solidFill>
              </a:rPr>
              <a:t>195</a:t>
            </a:r>
            <a:endParaRPr lang="en-US" dirty="0">
              <a:solidFill>
                <a:schemeClr val="bg1"/>
              </a:solidFill>
            </a:endParaRPr>
          </a:p>
        </p:txBody>
      </p:sp>
      <p:sp>
        <p:nvSpPr>
          <p:cNvPr id="150" name="Rectangle 149"/>
          <p:cNvSpPr/>
          <p:nvPr/>
        </p:nvSpPr>
        <p:spPr>
          <a:xfrm>
            <a:off x="6064738" y="3886200"/>
            <a:ext cx="939149" cy="9144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rPr>
              <a:t>I</a:t>
            </a:r>
          </a:p>
          <a:p>
            <a:pPr algn="ctr"/>
            <a:r>
              <a:rPr lang="en-US" dirty="0" smtClean="0">
                <a:solidFill>
                  <a:schemeClr val="bg1"/>
                </a:solidFill>
              </a:rPr>
              <a:t>220</a:t>
            </a:r>
            <a:endParaRPr lang="en-US" dirty="0">
              <a:solidFill>
                <a:schemeClr val="bg1"/>
              </a:solidFill>
            </a:endParaRPr>
          </a:p>
        </p:txBody>
      </p:sp>
      <p:sp>
        <p:nvSpPr>
          <p:cNvPr id="151" name="Rectangle 150"/>
          <p:cNvSpPr/>
          <p:nvPr/>
        </p:nvSpPr>
        <p:spPr>
          <a:xfrm>
            <a:off x="7003887" y="228600"/>
            <a:ext cx="939149" cy="9144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rPr>
              <a:t>He</a:t>
            </a:r>
          </a:p>
          <a:p>
            <a:pPr algn="ctr"/>
            <a:endParaRPr lang="en-US" dirty="0">
              <a:solidFill>
                <a:schemeClr val="bg1"/>
              </a:solidFill>
            </a:endParaRPr>
          </a:p>
        </p:txBody>
      </p:sp>
      <p:sp>
        <p:nvSpPr>
          <p:cNvPr id="152" name="Rectangle 151"/>
          <p:cNvSpPr/>
          <p:nvPr/>
        </p:nvSpPr>
        <p:spPr>
          <a:xfrm>
            <a:off x="7003887" y="1143000"/>
            <a:ext cx="939149" cy="9144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rPr>
              <a:t>Ne</a:t>
            </a:r>
            <a:endParaRPr lang="en-US" dirty="0">
              <a:solidFill>
                <a:schemeClr val="bg1"/>
              </a:solidFill>
            </a:endParaRPr>
          </a:p>
        </p:txBody>
      </p:sp>
      <p:sp>
        <p:nvSpPr>
          <p:cNvPr id="153" name="Rectangle 152"/>
          <p:cNvSpPr/>
          <p:nvPr/>
        </p:nvSpPr>
        <p:spPr>
          <a:xfrm>
            <a:off x="7003887" y="2057400"/>
            <a:ext cx="939149" cy="9144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err="1" smtClean="0">
                <a:solidFill>
                  <a:schemeClr val="bg1"/>
                </a:solidFill>
              </a:rPr>
              <a:t>Ar</a:t>
            </a:r>
            <a:endParaRPr lang="en-US" dirty="0">
              <a:solidFill>
                <a:schemeClr val="bg1"/>
              </a:solidFill>
            </a:endParaRPr>
          </a:p>
        </p:txBody>
      </p:sp>
      <p:sp>
        <p:nvSpPr>
          <p:cNvPr id="154" name="Rectangle 153"/>
          <p:cNvSpPr/>
          <p:nvPr/>
        </p:nvSpPr>
        <p:spPr>
          <a:xfrm>
            <a:off x="7003887" y="2971800"/>
            <a:ext cx="939149" cy="9144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rPr>
              <a:t>Kr</a:t>
            </a:r>
            <a:endParaRPr lang="en-US" dirty="0">
              <a:solidFill>
                <a:schemeClr val="bg1"/>
              </a:solidFill>
            </a:endParaRPr>
          </a:p>
        </p:txBody>
      </p:sp>
      <p:sp>
        <p:nvSpPr>
          <p:cNvPr id="155" name="Rectangle 154"/>
          <p:cNvSpPr/>
          <p:nvPr/>
        </p:nvSpPr>
        <p:spPr>
          <a:xfrm>
            <a:off x="7003887" y="3886200"/>
            <a:ext cx="939149" cy="9144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err="1" smtClean="0">
                <a:solidFill>
                  <a:schemeClr val="bg1"/>
                </a:solidFill>
              </a:rPr>
              <a:t>Xe</a:t>
            </a:r>
            <a:endParaRPr lang="en-US" dirty="0">
              <a:solidFill>
                <a:schemeClr val="bg1"/>
              </a:solidFill>
            </a:endParaRPr>
          </a:p>
        </p:txBody>
      </p:sp>
      <p:sp>
        <p:nvSpPr>
          <p:cNvPr id="156" name="Rectangle 155"/>
          <p:cNvSpPr/>
          <p:nvPr/>
        </p:nvSpPr>
        <p:spPr>
          <a:xfrm>
            <a:off x="2308144" y="4800600"/>
            <a:ext cx="939149" cy="9144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err="1" smtClean="0">
                <a:solidFill>
                  <a:schemeClr val="bg1"/>
                </a:solidFill>
              </a:rPr>
              <a:t>Tl</a:t>
            </a:r>
            <a:endParaRPr lang="en-US" dirty="0" smtClean="0">
              <a:solidFill>
                <a:schemeClr val="bg1"/>
              </a:solidFill>
            </a:endParaRPr>
          </a:p>
          <a:p>
            <a:pPr algn="ctr"/>
            <a:r>
              <a:rPr lang="en-US" dirty="0" smtClean="0">
                <a:solidFill>
                  <a:schemeClr val="bg1"/>
                </a:solidFill>
              </a:rPr>
              <a:t>95</a:t>
            </a:r>
            <a:endParaRPr lang="en-US" dirty="0">
              <a:solidFill>
                <a:schemeClr val="bg1"/>
              </a:solidFill>
            </a:endParaRPr>
          </a:p>
        </p:txBody>
      </p:sp>
      <p:sp>
        <p:nvSpPr>
          <p:cNvPr id="157" name="Rectangle 156"/>
          <p:cNvSpPr/>
          <p:nvPr/>
        </p:nvSpPr>
        <p:spPr>
          <a:xfrm>
            <a:off x="3247292" y="4800600"/>
            <a:ext cx="939149" cy="9144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err="1" smtClean="0">
                <a:solidFill>
                  <a:schemeClr val="bg1"/>
                </a:solidFill>
              </a:rPr>
              <a:t>Pb</a:t>
            </a:r>
            <a:endParaRPr lang="en-US" dirty="0" smtClean="0">
              <a:solidFill>
                <a:schemeClr val="bg1"/>
              </a:solidFill>
            </a:endParaRPr>
          </a:p>
          <a:p>
            <a:pPr algn="ctr"/>
            <a:r>
              <a:rPr lang="en-US" dirty="0" smtClean="0">
                <a:solidFill>
                  <a:schemeClr val="bg1"/>
                </a:solidFill>
              </a:rPr>
              <a:t>84</a:t>
            </a:r>
            <a:endParaRPr lang="en-US" dirty="0">
              <a:solidFill>
                <a:schemeClr val="bg1"/>
              </a:solidFill>
            </a:endParaRPr>
          </a:p>
        </p:txBody>
      </p:sp>
      <p:sp>
        <p:nvSpPr>
          <p:cNvPr id="158" name="Rectangle 157"/>
          <p:cNvSpPr/>
          <p:nvPr/>
        </p:nvSpPr>
        <p:spPr>
          <a:xfrm>
            <a:off x="4186441" y="4800600"/>
            <a:ext cx="939149" cy="9144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rPr>
              <a:t>Bi</a:t>
            </a:r>
          </a:p>
          <a:p>
            <a:pPr algn="ctr"/>
            <a:r>
              <a:rPr lang="en-US" dirty="0" smtClean="0">
                <a:solidFill>
                  <a:schemeClr val="bg1"/>
                </a:solidFill>
              </a:rPr>
              <a:t>74</a:t>
            </a:r>
            <a:endParaRPr lang="en-US" dirty="0">
              <a:solidFill>
                <a:schemeClr val="bg1"/>
              </a:solidFill>
            </a:endParaRPr>
          </a:p>
        </p:txBody>
      </p:sp>
      <p:sp>
        <p:nvSpPr>
          <p:cNvPr id="159" name="Rectangle 158"/>
          <p:cNvSpPr/>
          <p:nvPr/>
        </p:nvSpPr>
        <p:spPr>
          <a:xfrm>
            <a:off x="5125590" y="4800600"/>
            <a:ext cx="939149" cy="9144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rPr>
              <a:t>Po</a:t>
            </a:r>
          </a:p>
          <a:p>
            <a:pPr algn="ctr"/>
            <a:endParaRPr lang="en-US" dirty="0">
              <a:solidFill>
                <a:schemeClr val="bg1"/>
              </a:solidFill>
            </a:endParaRPr>
          </a:p>
        </p:txBody>
      </p:sp>
      <p:sp>
        <p:nvSpPr>
          <p:cNvPr id="160" name="Rectangle 159"/>
          <p:cNvSpPr/>
          <p:nvPr/>
        </p:nvSpPr>
        <p:spPr>
          <a:xfrm>
            <a:off x="6064738" y="4800600"/>
            <a:ext cx="939149" cy="9144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rPr>
              <a:t>At</a:t>
            </a:r>
          </a:p>
          <a:p>
            <a:pPr algn="ctr"/>
            <a:endParaRPr lang="en-US" dirty="0">
              <a:solidFill>
                <a:schemeClr val="bg1"/>
              </a:solidFill>
            </a:endParaRPr>
          </a:p>
        </p:txBody>
      </p:sp>
      <p:sp>
        <p:nvSpPr>
          <p:cNvPr id="161" name="Rectangle 160"/>
          <p:cNvSpPr/>
          <p:nvPr/>
        </p:nvSpPr>
        <p:spPr>
          <a:xfrm>
            <a:off x="7003887" y="4800600"/>
            <a:ext cx="939149" cy="9144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err="1" smtClean="0">
                <a:solidFill>
                  <a:schemeClr val="bg1"/>
                </a:solidFill>
              </a:rPr>
              <a:t>Rn</a:t>
            </a:r>
            <a:endParaRPr lang="en-US" dirty="0">
              <a:solidFill>
                <a:schemeClr val="bg1"/>
              </a:solidFill>
            </a:endParaRPr>
          </a:p>
        </p:txBody>
      </p:sp>
      <p:sp>
        <p:nvSpPr>
          <p:cNvPr id="162" name="Rectangle 161"/>
          <p:cNvSpPr/>
          <p:nvPr/>
        </p:nvSpPr>
        <p:spPr>
          <a:xfrm>
            <a:off x="228600" y="5715000"/>
            <a:ext cx="939149" cy="9144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rPr>
              <a:t>Fr</a:t>
            </a:r>
          </a:p>
          <a:p>
            <a:pPr algn="ctr"/>
            <a:r>
              <a:rPr lang="en-US" dirty="0" smtClean="0">
                <a:solidFill>
                  <a:schemeClr val="bg1"/>
                </a:solidFill>
              </a:rPr>
              <a:t>194</a:t>
            </a:r>
          </a:p>
        </p:txBody>
      </p:sp>
      <p:sp>
        <p:nvSpPr>
          <p:cNvPr id="163" name="Rectangle 162"/>
          <p:cNvSpPr/>
          <p:nvPr/>
        </p:nvSpPr>
        <p:spPr>
          <a:xfrm>
            <a:off x="1167749" y="5715000"/>
            <a:ext cx="939149" cy="9144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rPr>
              <a:t>Ra</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1764</TotalTime>
  <Words>1166</Words>
  <Application>Microsoft Office PowerPoint</Application>
  <PresentationFormat>On-screen Show (4:3)</PresentationFormat>
  <Paragraphs>753</Paragraphs>
  <Slides>11</Slides>
  <Notes>0</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Office Theme</vt:lpstr>
      <vt:lpstr>Periodic Trends</vt:lpstr>
      <vt:lpstr>Bonding</vt:lpstr>
      <vt:lpstr>Slide 3</vt:lpstr>
      <vt:lpstr>1st Ionization Energy</vt:lpstr>
      <vt:lpstr>Slide 5</vt:lpstr>
      <vt:lpstr>Electronegativity</vt:lpstr>
      <vt:lpstr>Slide 7</vt:lpstr>
      <vt:lpstr>Atomic Radii</vt:lpstr>
      <vt:lpstr>Slide 9</vt:lpstr>
      <vt:lpstr>Ionic Radii</vt:lpstr>
      <vt:lpstr>Questions Copy the following and paste it on a wiki titled 10-1 Periodic Trends.  Answer the questions there.</vt:lpstr>
    </vt:vector>
  </TitlesOfParts>
  <Company>Birdville ISD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Internal User</dc:creator>
  <cp:lastModifiedBy>Internal User</cp:lastModifiedBy>
  <cp:revision>192</cp:revision>
  <dcterms:created xsi:type="dcterms:W3CDTF">2011-09-27T14:15:52Z</dcterms:created>
  <dcterms:modified xsi:type="dcterms:W3CDTF">2011-11-22T15:08:53Z</dcterms:modified>
</cp:coreProperties>
</file>